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7" r:id="rId3"/>
    <p:sldId id="256" r:id="rId4"/>
    <p:sldId id="259" r:id="rId5"/>
    <p:sldId id="258" r:id="rId6"/>
    <p:sldId id="260" r:id="rId7"/>
    <p:sldId id="275"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094" autoAdjust="0"/>
  </p:normalViewPr>
  <p:slideViewPr>
    <p:cSldViewPr>
      <p:cViewPr varScale="1">
        <p:scale>
          <a:sx n="66" d="100"/>
          <a:sy n="66" d="100"/>
        </p:scale>
        <p:origin x="-1692" y="-108"/>
      </p:cViewPr>
      <p:guideLst>
        <p:guide orient="horz" pos="2160"/>
        <p:guide pos="2880"/>
      </p:guideLst>
    </p:cSldViewPr>
  </p:slideViewPr>
  <p:notesTextViewPr>
    <p:cViewPr>
      <p:scale>
        <a:sx n="1" d="1"/>
        <a:sy n="1" d="1"/>
      </p:scale>
      <p:origin x="0" y="0"/>
    </p:cViewPr>
  </p:notesTextViewPr>
  <p:sorterViewPr>
    <p:cViewPr>
      <p:scale>
        <a:sx n="100" d="100"/>
        <a:sy n="100"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16EF62-719C-4CC7-BD9F-5778733381CD}" type="datetimeFigureOut">
              <a:rPr lang="en-US" smtClean="0"/>
              <a:t>8/14/2012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C373DE-9B91-46AC-B9D3-CF98222D5B4E}" type="slidenum">
              <a:rPr lang="en-US" smtClean="0"/>
              <a:t>‹#›</a:t>
            </a:fld>
            <a:endParaRPr lang="en-US"/>
          </a:p>
        </p:txBody>
      </p:sp>
    </p:spTree>
    <p:extLst>
      <p:ext uri="{BB962C8B-B14F-4D97-AF65-F5344CB8AC3E}">
        <p14:creationId xmlns:p14="http://schemas.microsoft.com/office/powerpoint/2010/main" val="1629589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nyakamenetz.blogspot.co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Definition of </a:t>
            </a:r>
            <a:r>
              <a:rPr lang="en-US" sz="1200" kern="1200" dirty="0" err="1" smtClean="0">
                <a:solidFill>
                  <a:schemeClr val="tx1"/>
                </a:solidFill>
                <a:effectLst/>
                <a:latin typeface="+mn-lt"/>
                <a:ea typeface="+mn-ea"/>
                <a:cs typeface="+mn-cs"/>
              </a:rPr>
              <a:t>edupunk</a:t>
            </a:r>
            <a:r>
              <a:rPr lang="en-US" sz="1200" kern="1200" dirty="0" smtClean="0">
                <a:solidFill>
                  <a:schemeClr val="tx1"/>
                </a:solidFill>
                <a:effectLst/>
                <a:latin typeface="+mn-lt"/>
                <a:ea typeface="+mn-ea"/>
                <a:cs typeface="+mn-cs"/>
              </a:rPr>
              <a:t>:  learners and mentors using new tools of technology such as Web 2.0, social networking practices, open educational resources and cascading waves of new devices.</a:t>
            </a:r>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2</a:t>
            </a:fld>
            <a:endParaRPr lang="en-US"/>
          </a:p>
        </p:txBody>
      </p:sp>
    </p:spTree>
    <p:extLst>
      <p:ext uri="{BB962C8B-B14F-4D97-AF65-F5344CB8AC3E}">
        <p14:creationId xmlns:p14="http://schemas.microsoft.com/office/powerpoint/2010/main" val="917152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What do you think of the concept of “hacking an education?” That is, enabling students to take courses from anywhere (robotics from Carnegie Mellon, linear Algebra from MIT and law from Stanford) and amass enough credits for a degree? What would your institution lose by allowing such hacking of a degree? What would you gain?</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13</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Western Governors University, founded in the late 1990s has 12,000 students in 50 states. Tuition runs $2,890 for a six month term. All courses are online. Can your institution compete with that price point? If not, why not and are you worried?</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14</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err="1" smtClean="0">
                <a:solidFill>
                  <a:schemeClr val="tx1"/>
                </a:solidFill>
                <a:effectLst/>
                <a:latin typeface="+mn-lt"/>
                <a:ea typeface="+mn-ea"/>
                <a:cs typeface="+mn-cs"/>
              </a:rPr>
              <a:t>Kamenetz</a:t>
            </a:r>
            <a:r>
              <a:rPr lang="en-US" sz="1200" kern="1200" dirty="0" smtClean="0">
                <a:solidFill>
                  <a:schemeClr val="tx1"/>
                </a:solidFill>
                <a:effectLst/>
                <a:latin typeface="+mn-lt"/>
                <a:ea typeface="+mn-ea"/>
                <a:cs typeface="+mn-cs"/>
              </a:rPr>
              <a:t> writes “we’ve gone from scarcity of knowledge (in the early days of the university) to unimaginable abundance. It’s only natural that these new, rapidly evolving information technologies would convene new communities of scholars, both inside and outside existing institutions….The university of the future can’t be far away.”  What’s your vision for the new communities of scholars? Does your institutional practices and structure support the development of a “university of the future?”</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15</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err="1" smtClean="0">
                <a:solidFill>
                  <a:schemeClr val="tx1"/>
                </a:solidFill>
                <a:effectLst/>
                <a:latin typeface="+mn-lt"/>
                <a:ea typeface="+mn-ea"/>
                <a:cs typeface="+mn-cs"/>
              </a:rPr>
              <a:t>Kamenetz</a:t>
            </a:r>
            <a:r>
              <a:rPr lang="en-US" sz="1200" kern="1200" dirty="0" smtClean="0">
                <a:solidFill>
                  <a:schemeClr val="tx1"/>
                </a:solidFill>
                <a:effectLst/>
                <a:latin typeface="+mn-lt"/>
                <a:ea typeface="+mn-ea"/>
                <a:cs typeface="+mn-cs"/>
              </a:rPr>
              <a:t> blames the lack of efficiency and rising cost of the American higher education system on “a form of competitive arms race of campus amenities, expanded services, and proliferating administrative functions and staffs.” Do you agree? If so, how would you propose the system change in order to reduce costs and make education more affordable?</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16</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err="1" smtClean="0">
                <a:solidFill>
                  <a:schemeClr val="tx1"/>
                </a:solidFill>
                <a:effectLst/>
                <a:latin typeface="+mn-lt"/>
                <a:ea typeface="+mn-ea"/>
                <a:cs typeface="+mn-cs"/>
              </a:rPr>
              <a:t>Kamenetz</a:t>
            </a:r>
            <a:r>
              <a:rPr lang="en-US" sz="1200" kern="1200" dirty="0" smtClean="0">
                <a:solidFill>
                  <a:schemeClr val="tx1"/>
                </a:solidFill>
                <a:effectLst/>
                <a:latin typeface="+mn-lt"/>
                <a:ea typeface="+mn-ea"/>
                <a:cs typeface="+mn-cs"/>
              </a:rPr>
              <a:t> identifies four trends that support the transformation of the American higher education system: the 80/20 rule, the great unbundling, techno-hybridization and personal learning networks and paths. In your role as an educator or consumer of information, how do you see your profession and your institution responding to these trends?</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17</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many of you have participated in a free online learning experience that offered the awarding of some type of credential?</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18</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What is </a:t>
            </a:r>
            <a:r>
              <a:rPr lang="en-US" sz="1200" kern="1200" smtClean="0">
                <a:solidFill>
                  <a:schemeClr val="tx1"/>
                </a:solidFill>
                <a:effectLst/>
                <a:latin typeface="+mn-lt"/>
                <a:ea typeface="+mn-ea"/>
                <a:cs typeface="+mn-cs"/>
              </a:rPr>
              <a:t>your institution’s </a:t>
            </a:r>
            <a:r>
              <a:rPr lang="en-US" sz="1200" kern="1200" dirty="0" smtClean="0">
                <a:solidFill>
                  <a:schemeClr val="tx1"/>
                </a:solidFill>
                <a:effectLst/>
                <a:latin typeface="+mn-lt"/>
                <a:ea typeface="+mn-ea"/>
                <a:cs typeface="+mn-cs"/>
              </a:rPr>
              <a:t>strategy for accepting alternative credentialing?</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19</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Additional comments or questions?</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20</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Definition of </a:t>
            </a:r>
            <a:r>
              <a:rPr lang="en-US" sz="1200" kern="1200" dirty="0" err="1" smtClean="0">
                <a:solidFill>
                  <a:schemeClr val="tx1"/>
                </a:solidFill>
                <a:effectLst/>
                <a:latin typeface="+mn-lt"/>
                <a:ea typeface="+mn-ea"/>
                <a:cs typeface="+mn-cs"/>
              </a:rPr>
              <a:t>edupreneurs</a:t>
            </a:r>
            <a:r>
              <a:rPr lang="en-US" sz="1200" kern="1200" dirty="0" smtClean="0">
                <a:solidFill>
                  <a:schemeClr val="tx1"/>
                </a:solidFill>
                <a:effectLst/>
                <a:latin typeface="+mn-lt"/>
                <a:ea typeface="+mn-ea"/>
                <a:cs typeface="+mn-cs"/>
              </a:rPr>
              <a:t>:  creators of new and reinvented organizations seeing to turn these new forms and experiences into viable, sustainable enterprises.</a:t>
            </a:r>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3</a:t>
            </a:fld>
            <a:endParaRPr lang="en-US"/>
          </a:p>
        </p:txBody>
      </p:sp>
    </p:spTree>
    <p:extLst>
      <p:ext uri="{BB962C8B-B14F-4D97-AF65-F5344CB8AC3E}">
        <p14:creationId xmlns:p14="http://schemas.microsoft.com/office/powerpoint/2010/main" val="89885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Author info: first book </a:t>
            </a:r>
            <a:r>
              <a:rPr lang="en-US" i="1" dirty="0" smtClean="0"/>
              <a:t>Generation Debt:  How Our Future Was Sold Out for Student Loans, Bad Jobs, No Benefits and Tax Cuts for Rich Geezers.  </a:t>
            </a:r>
            <a:r>
              <a:rPr lang="en-US" dirty="0" err="1" smtClean="0"/>
              <a:t>Kamenetz</a:t>
            </a:r>
            <a:r>
              <a:rPr lang="en-US" dirty="0" smtClean="0"/>
              <a:t> is a famous blogger of “The Narrow Bridge” (</a:t>
            </a:r>
            <a:r>
              <a:rPr lang="en-US" dirty="0" smtClean="0">
                <a:hlinkClick r:id="rId3"/>
              </a:rPr>
              <a:t>anyakamenetz.blogspot.com</a:t>
            </a:r>
            <a:r>
              <a:rPr lang="en-US" dirty="0" smtClean="0"/>
              <a:t>).  Writer whose articles have been published in </a:t>
            </a:r>
            <a:r>
              <a:rPr lang="en-US" i="1" dirty="0" smtClean="0"/>
              <a:t>Fast Company, Huffington Post, The New York Times, The Washington Post.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i="1" dirty="0" smtClean="0"/>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4</a:t>
            </a:fld>
            <a:endParaRPr lang="en-US"/>
          </a:p>
        </p:txBody>
      </p:sp>
    </p:spTree>
    <p:extLst>
      <p:ext uri="{BB962C8B-B14F-4D97-AF65-F5344CB8AC3E}">
        <p14:creationId xmlns:p14="http://schemas.microsoft.com/office/powerpoint/2010/main" val="2339756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Also author of </a:t>
            </a:r>
            <a:r>
              <a:rPr lang="en-US" i="1" dirty="0" smtClean="0"/>
              <a:t>The </a:t>
            </a:r>
            <a:r>
              <a:rPr lang="en-US" i="1" dirty="0" err="1" smtClean="0"/>
              <a:t>Edupunks</a:t>
            </a:r>
            <a:r>
              <a:rPr lang="en-US" i="1" dirty="0" smtClean="0"/>
              <a:t>’ Guide to a DIY Credential</a:t>
            </a:r>
            <a:r>
              <a:rPr lang="en-US" dirty="0" smtClean="0"/>
              <a:t> – free eBook from </a:t>
            </a:r>
            <a:r>
              <a:rPr lang="en-US" dirty="0" err="1" smtClean="0"/>
              <a:t>SmashWords</a:t>
            </a:r>
            <a:r>
              <a:rPr lang="en-US" dirty="0" smtClean="0"/>
              <a:t> http://www.smashwords.com/books/view/77938 </a:t>
            </a:r>
            <a:endParaRPr lang="en-US" i="0" dirty="0" smtClean="0"/>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5</a:t>
            </a:fld>
            <a:endParaRPr lang="en-US"/>
          </a:p>
        </p:txBody>
      </p:sp>
    </p:spTree>
    <p:extLst>
      <p:ext uri="{BB962C8B-B14F-4D97-AF65-F5344CB8AC3E}">
        <p14:creationId xmlns:p14="http://schemas.microsoft.com/office/powerpoint/2010/main" val="2339756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Kamenetz’s</a:t>
            </a:r>
            <a:r>
              <a:rPr lang="en-US" dirty="0" smtClean="0"/>
              <a:t> argument:  technology is key to transformation of 21</a:t>
            </a:r>
            <a:r>
              <a:rPr lang="en-US" baseline="30000" dirty="0" smtClean="0"/>
              <a:t>st</a:t>
            </a:r>
            <a:r>
              <a:rPr lang="en-US" dirty="0" smtClean="0"/>
              <a:t> century post-secondary learning, enabling the learner to be placed at the center of the equation.  Technology also enables the separation (“unbundling”) of experiences, resources, and functions (such as teaching, learning, research, socialization, public services, assessment, and certification of competence) that are currently interwoven in today’s complex university.  Four trends support this transformation:  1.  The 80/20 rule  2.  The great unbundling  3.  Techno-hybridization and 4.  Personal learning networks and paths.</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7</a:t>
            </a:fld>
            <a:endParaRPr lang="en-US"/>
          </a:p>
        </p:txBody>
      </p:sp>
    </p:spTree>
    <p:extLst>
      <p:ext uri="{BB962C8B-B14F-4D97-AF65-F5344CB8AC3E}">
        <p14:creationId xmlns:p14="http://schemas.microsoft.com/office/powerpoint/2010/main" val="3569619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Kit said she’d like to cover this.</a:t>
            </a:r>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9</a:t>
            </a:fld>
            <a:endParaRPr lang="en-US"/>
          </a:p>
        </p:txBody>
      </p:sp>
    </p:spTree>
    <p:extLst>
      <p:ext uri="{BB962C8B-B14F-4D97-AF65-F5344CB8AC3E}">
        <p14:creationId xmlns:p14="http://schemas.microsoft.com/office/powerpoint/2010/main" val="426068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Coursera</a:t>
            </a:r>
            <a:r>
              <a:rPr lang="en-US" sz="1200" kern="1200" dirty="0" smtClean="0">
                <a:solidFill>
                  <a:schemeClr val="tx1"/>
                </a:solidFill>
                <a:effectLst/>
                <a:latin typeface="+mn-lt"/>
                <a:ea typeface="+mn-ea"/>
                <a:cs typeface="+mn-cs"/>
              </a:rPr>
              <a:t> offers free online courses from seventeen top universities in the world taught by world class professors. MIT offers free access to course syllabi, lecture notes, class exercises, tests and some video and audio materials for every course MIT offers.  iTunes U provides free access to audio and video lectures by some of the best professors in the country. Wikipedia users have created the largest encyclopedia. TED-ED and YouTube </a:t>
            </a:r>
            <a:r>
              <a:rPr lang="en-US" sz="1200" kern="1200" dirty="0" err="1" smtClean="0">
                <a:solidFill>
                  <a:schemeClr val="tx1"/>
                </a:solidFill>
                <a:effectLst/>
                <a:latin typeface="+mn-lt"/>
                <a:ea typeface="+mn-ea"/>
                <a:cs typeface="+mn-cs"/>
              </a:rPr>
              <a:t>Edu</a:t>
            </a:r>
            <a:r>
              <a:rPr lang="en-US" sz="1200" kern="1200" dirty="0" smtClean="0">
                <a:solidFill>
                  <a:schemeClr val="tx1"/>
                </a:solidFill>
                <a:effectLst/>
                <a:latin typeface="+mn-lt"/>
                <a:ea typeface="+mn-ea"/>
                <a:cs typeface="+mn-cs"/>
              </a:rPr>
              <a:t> offer a wide range of free educational video. And that just scratches the surface of free, easily accessible educational materials available online. So it is time “for blowing up college as we know it,” as suggested by Jim Groom and instructional technologist at Virginia’s University of Mary Washington?</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10</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If an </a:t>
            </a:r>
            <a:r>
              <a:rPr lang="en-US" sz="1200" kern="1200" dirty="0" err="1" smtClean="0">
                <a:solidFill>
                  <a:schemeClr val="tx1"/>
                </a:solidFill>
                <a:effectLst/>
                <a:latin typeface="+mn-lt"/>
                <a:ea typeface="+mn-ea"/>
                <a:cs typeface="+mn-cs"/>
              </a:rPr>
              <a:t>Edupunk</a:t>
            </a:r>
            <a:r>
              <a:rPr lang="en-US" sz="1200" kern="1200" dirty="0" smtClean="0">
                <a:solidFill>
                  <a:schemeClr val="tx1"/>
                </a:solidFill>
                <a:effectLst/>
                <a:latin typeface="+mn-lt"/>
                <a:ea typeface="+mn-ea"/>
                <a:cs typeface="+mn-cs"/>
              </a:rPr>
              <a:t> is a person who engages in “high-tech do-it-yourself education,” How many of you are </a:t>
            </a:r>
            <a:r>
              <a:rPr lang="en-US" sz="1200" kern="1200" dirty="0" err="1" smtClean="0">
                <a:solidFill>
                  <a:schemeClr val="tx1"/>
                </a:solidFill>
                <a:effectLst/>
                <a:latin typeface="+mn-lt"/>
                <a:ea typeface="+mn-ea"/>
                <a:cs typeface="+mn-cs"/>
              </a:rPr>
              <a:t>Edupunks</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11</a:t>
            </a:fld>
            <a:endParaRPr lang="en-US"/>
          </a:p>
        </p:txBody>
      </p:sp>
    </p:spTree>
    <p:extLst>
      <p:ext uri="{BB962C8B-B14F-4D97-AF65-F5344CB8AC3E}">
        <p14:creationId xmlns:p14="http://schemas.microsoft.com/office/powerpoint/2010/main" val="869102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 architects of education 2.0 claim that if traditional universities do not innovate and change, they’ll find themselves as obsolete as newspaper chains and record stores. What do you envision is meant by education 2.0 and in what ways do you see a need for your college to change, innovate and adapt to meet the future? </a:t>
            </a:r>
          </a:p>
          <a:p>
            <a:endParaRPr lang="en-US" dirty="0"/>
          </a:p>
        </p:txBody>
      </p:sp>
      <p:sp>
        <p:nvSpPr>
          <p:cNvPr id="4" name="Slide Number Placeholder 3"/>
          <p:cNvSpPr>
            <a:spLocks noGrp="1"/>
          </p:cNvSpPr>
          <p:nvPr>
            <p:ph type="sldNum" sz="quarter" idx="10"/>
          </p:nvPr>
        </p:nvSpPr>
        <p:spPr/>
        <p:txBody>
          <a:bodyPr/>
          <a:lstStyle/>
          <a:p>
            <a:fld id="{48C373DE-9B91-46AC-B9D3-CF98222D5B4E}" type="slidenum">
              <a:rPr lang="en-US" smtClean="0"/>
              <a:t>12</a:t>
            </a:fld>
            <a:endParaRPr lang="en-US"/>
          </a:p>
        </p:txBody>
      </p:sp>
    </p:spTree>
    <p:extLst>
      <p:ext uri="{BB962C8B-B14F-4D97-AF65-F5344CB8AC3E}">
        <p14:creationId xmlns:p14="http://schemas.microsoft.com/office/powerpoint/2010/main" val="869102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FA3D07-5CE6-434E-90EB-D07CE3218A82}" type="datetimeFigureOut">
              <a:rPr lang="en-US" smtClean="0"/>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3412784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A3D07-5CE6-434E-90EB-D07CE3218A82}" type="datetimeFigureOut">
              <a:rPr lang="en-US" smtClean="0"/>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2232505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A3D07-5CE6-434E-90EB-D07CE3218A82}" type="datetimeFigureOut">
              <a:rPr lang="en-US" smtClean="0"/>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1612222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1826D8-E205-4FBB-A063-BDCE9C757517}" type="datetimeFigureOut">
              <a:rPr lang="en-US" smtClean="0">
                <a:solidFill>
                  <a:srgbClr val="FFFFFF">
                    <a:tint val="75000"/>
                  </a:srgbClr>
                </a:solidFill>
              </a:rPr>
              <a:pPr/>
              <a:t>8/14/2012</a:t>
            </a:fld>
            <a:endParaRPr lang="en-US">
              <a:solidFill>
                <a:srgbClr val="FFFFFF">
                  <a:tint val="75000"/>
                </a:srgbClr>
              </a:solidFill>
            </a:endParaRPr>
          </a:p>
        </p:txBody>
      </p:sp>
      <p:sp>
        <p:nvSpPr>
          <p:cNvPr id="5" name="Footer Placeholder 4"/>
          <p:cNvSpPr>
            <a:spLocks noGrp="1"/>
          </p:cNvSpPr>
          <p:nvPr>
            <p:ph type="ftr" sz="quarter" idx="11"/>
          </p:nvPr>
        </p:nvSpPr>
        <p:spPr/>
        <p:txBody>
          <a:bodyPr/>
          <a:lstStyle/>
          <a:p>
            <a:endParaRPr lang="en-US">
              <a:solidFill>
                <a:srgbClr val="FFFFFF">
                  <a:tint val="75000"/>
                </a:srgbClr>
              </a:solidFill>
            </a:endParaRPr>
          </a:p>
        </p:txBody>
      </p:sp>
      <p:sp>
        <p:nvSpPr>
          <p:cNvPr id="6" name="Slide Number Placeholder 5"/>
          <p:cNvSpPr>
            <a:spLocks noGrp="1"/>
          </p:cNvSpPr>
          <p:nvPr>
            <p:ph type="sldNum" sz="quarter" idx="12"/>
          </p:nvPr>
        </p:nvSpPr>
        <p:spPr/>
        <p:txBody>
          <a:bodyPr/>
          <a:lstStyle/>
          <a:p>
            <a:fld id="{D2B30D55-6D60-49A0-8EB7-0467A4786322}"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720816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A3D07-5CE6-434E-90EB-D07CE3218A82}" type="datetimeFigureOut">
              <a:rPr lang="en-US" smtClean="0"/>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1238403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FA3D07-5CE6-434E-90EB-D07CE3218A82}" type="datetimeFigureOut">
              <a:rPr lang="en-US" smtClean="0"/>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96042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FA3D07-5CE6-434E-90EB-D07CE3218A82}" type="datetimeFigureOut">
              <a:rPr lang="en-US" smtClean="0"/>
              <a:t>8/14/2012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3213230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FA3D07-5CE6-434E-90EB-D07CE3218A82}" type="datetimeFigureOut">
              <a:rPr lang="en-US" smtClean="0"/>
              <a:t>8/14/2012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2308342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FA3D07-5CE6-434E-90EB-D07CE3218A82}" type="datetimeFigureOut">
              <a:rPr lang="en-US" smtClean="0"/>
              <a:t>8/14/2012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3458669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A3D07-5CE6-434E-90EB-D07CE3218A82}" type="datetimeFigureOut">
              <a:rPr lang="en-US" smtClean="0"/>
              <a:t>8/14/2012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1455893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A3D07-5CE6-434E-90EB-D07CE3218A82}" type="datetimeFigureOut">
              <a:rPr lang="en-US" smtClean="0"/>
              <a:t>8/14/2012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39463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A3D07-5CE6-434E-90EB-D07CE3218A82}" type="datetimeFigureOut">
              <a:rPr lang="en-US" smtClean="0"/>
              <a:t>8/14/2012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2057A4-6FC4-4054-8F24-47904EBF7867}" type="slidenum">
              <a:rPr lang="en-US" smtClean="0"/>
              <a:t>‹#›</a:t>
            </a:fld>
            <a:endParaRPr lang="en-US"/>
          </a:p>
        </p:txBody>
      </p:sp>
    </p:spTree>
    <p:extLst>
      <p:ext uri="{BB962C8B-B14F-4D97-AF65-F5344CB8AC3E}">
        <p14:creationId xmlns:p14="http://schemas.microsoft.com/office/powerpoint/2010/main" val="3154461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A3D07-5CE6-434E-90EB-D07CE3218A82}" type="datetimeFigureOut">
              <a:rPr lang="en-US" smtClean="0"/>
              <a:t>8/14/2012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057A4-6FC4-4054-8F24-47904EBF7867}" type="slidenum">
              <a:rPr lang="en-US" smtClean="0"/>
              <a:t>‹#›</a:t>
            </a:fld>
            <a:endParaRPr lang="en-US"/>
          </a:p>
        </p:txBody>
      </p:sp>
    </p:spTree>
    <p:extLst>
      <p:ext uri="{BB962C8B-B14F-4D97-AF65-F5344CB8AC3E}">
        <p14:creationId xmlns:p14="http://schemas.microsoft.com/office/powerpoint/2010/main" val="2267841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826D8-E205-4FBB-A063-BDCE9C757517}" type="datetimeFigureOut">
              <a:rPr lang="en-US" smtClean="0">
                <a:solidFill>
                  <a:srgbClr val="FFFFFF">
                    <a:tint val="75000"/>
                  </a:srgbClr>
                </a:solidFill>
              </a:rPr>
              <a:pPr/>
              <a:t>8/14/2012</a:t>
            </a:fld>
            <a:endParaRPr lang="en-US">
              <a:solidFill>
                <a:srgbClr val="FFFFFF">
                  <a:tint val="75000"/>
                </a:srgb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FFFFFF">
                  <a:tint val="75000"/>
                </a:srgb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30D55-6D60-49A0-8EB7-0467A4786322}"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3377424949"/>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anyakamenetz.blogspot.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3505200" cy="2838450"/>
          </a:xfrm>
        </p:spPr>
        <p:txBody>
          <a:bodyPr>
            <a:normAutofit fontScale="90000"/>
          </a:bodyPr>
          <a:lstStyle/>
          <a:p>
            <a:r>
              <a:rPr lang="en-US" dirty="0" smtClean="0"/>
              <a:t>Transformation by </a:t>
            </a:r>
            <a:r>
              <a:rPr lang="en-US" dirty="0" err="1" smtClean="0"/>
              <a:t>Edupunks</a:t>
            </a:r>
            <a:r>
              <a:rPr lang="en-US" dirty="0" smtClean="0"/>
              <a:t>, </a:t>
            </a:r>
            <a:r>
              <a:rPr lang="en-US" dirty="0" err="1" smtClean="0"/>
              <a:t>Edupreneurs</a:t>
            </a:r>
            <a:r>
              <a:rPr lang="en-US" dirty="0" smtClean="0"/>
              <a:t> and Educators</a:t>
            </a:r>
            <a:endParaRPr lang="en-US" dirty="0"/>
          </a:p>
        </p:txBody>
      </p:sp>
      <p:sp>
        <p:nvSpPr>
          <p:cNvPr id="3" name="Subtitle 2"/>
          <p:cNvSpPr>
            <a:spLocks noGrp="1"/>
          </p:cNvSpPr>
          <p:nvPr>
            <p:ph type="subTitle" idx="1"/>
          </p:nvPr>
        </p:nvSpPr>
        <p:spPr>
          <a:xfrm>
            <a:off x="1143000" y="3886200"/>
            <a:ext cx="2590800" cy="1752600"/>
          </a:xfrm>
        </p:spPr>
        <p:txBody>
          <a:bodyPr>
            <a:noAutofit/>
          </a:bodyPr>
          <a:lstStyle/>
          <a:p>
            <a:r>
              <a:rPr lang="en-US" sz="2000" dirty="0" smtClean="0"/>
              <a:t>A Tech Book Discussion led by </a:t>
            </a:r>
          </a:p>
          <a:p>
            <a:r>
              <a:rPr lang="en-US" sz="2000" dirty="0" smtClean="0"/>
              <a:t>Kit </a:t>
            </a:r>
            <a:r>
              <a:rPr lang="en-US" sz="2000" dirty="0" err="1" smtClean="0"/>
              <a:t>Gorrell</a:t>
            </a:r>
            <a:r>
              <a:rPr lang="en-US" sz="2000" dirty="0" smtClean="0"/>
              <a:t> </a:t>
            </a:r>
            <a:r>
              <a:rPr lang="en-US" sz="2000" dirty="0" err="1" smtClean="0"/>
              <a:t>Frankenfield</a:t>
            </a:r>
            <a:r>
              <a:rPr lang="en-US" sz="2000" dirty="0" smtClean="0"/>
              <a:t> and Dennis King</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6592" y="-2865"/>
            <a:ext cx="4407408" cy="6860865"/>
          </a:xfrm>
          <a:prstGeom prst="rect">
            <a:avLst/>
          </a:prstGeom>
        </p:spPr>
      </p:pic>
    </p:spTree>
    <p:extLst>
      <p:ext uri="{BB962C8B-B14F-4D97-AF65-F5344CB8AC3E}">
        <p14:creationId xmlns:p14="http://schemas.microsoft.com/office/powerpoint/2010/main" val="595710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algn="ctr"/>
            <a:r>
              <a:rPr lang="en-US" sz="4000" dirty="0" smtClean="0"/>
              <a:t>With easily </a:t>
            </a:r>
            <a:r>
              <a:rPr lang="en-US" sz="4000" dirty="0"/>
              <a:t>accessible educational materials available </a:t>
            </a:r>
            <a:r>
              <a:rPr lang="en-US" sz="4000" dirty="0" smtClean="0"/>
              <a:t>online, </a:t>
            </a:r>
            <a:r>
              <a:rPr lang="en-US" sz="4000" b="1" dirty="0" smtClean="0">
                <a:solidFill>
                  <a:srgbClr val="FF0000"/>
                </a:solidFill>
              </a:rPr>
              <a:t>it </a:t>
            </a:r>
            <a:r>
              <a:rPr lang="en-US" sz="4000" b="1" dirty="0">
                <a:solidFill>
                  <a:srgbClr val="FF0000"/>
                </a:solidFill>
              </a:rPr>
              <a:t>is time “for blowing up college as we know </a:t>
            </a:r>
            <a:r>
              <a:rPr lang="en-US" sz="4000" b="1" dirty="0" smtClean="0">
                <a:solidFill>
                  <a:srgbClr val="FF0000"/>
                </a:solidFill>
              </a:rPr>
              <a:t>it?”</a:t>
            </a:r>
            <a:endParaRPr lang="en-US" sz="4000" b="1" dirty="0">
              <a:solidFill>
                <a:srgbClr val="FF0000"/>
              </a:solidFill>
            </a:endParaRPr>
          </a:p>
        </p:txBody>
      </p:sp>
    </p:spTree>
    <p:extLst>
      <p:ext uri="{BB962C8B-B14F-4D97-AF65-F5344CB8AC3E}">
        <p14:creationId xmlns:p14="http://schemas.microsoft.com/office/powerpoint/2010/main" val="304929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lvl="0" algn="ctr"/>
            <a:r>
              <a:rPr lang="en-US" sz="4000" dirty="0"/>
              <a:t>If an </a:t>
            </a:r>
            <a:r>
              <a:rPr lang="en-US" sz="4000" dirty="0" err="1"/>
              <a:t>Edupunk</a:t>
            </a:r>
            <a:r>
              <a:rPr lang="en-US" sz="4000" dirty="0"/>
              <a:t> is a person who engages in “high-tech do-it-yourself education,” </a:t>
            </a:r>
            <a:r>
              <a:rPr lang="en-US" sz="4000" b="1" dirty="0" smtClean="0">
                <a:solidFill>
                  <a:srgbClr val="FF0000"/>
                </a:solidFill>
              </a:rPr>
              <a:t>Any </a:t>
            </a:r>
            <a:r>
              <a:rPr lang="en-US" sz="4000" b="1" dirty="0" err="1" smtClean="0">
                <a:solidFill>
                  <a:srgbClr val="FF0000"/>
                </a:solidFill>
              </a:rPr>
              <a:t>Edupunks</a:t>
            </a:r>
            <a:r>
              <a:rPr lang="en-US" sz="4000" b="1" dirty="0" smtClean="0">
                <a:solidFill>
                  <a:srgbClr val="FF0000"/>
                </a:solidFill>
              </a:rPr>
              <a:t> in the crowd?</a:t>
            </a:r>
            <a:r>
              <a:rPr lang="en-US" sz="4000" dirty="0" smtClean="0"/>
              <a:t> </a:t>
            </a:r>
            <a:endParaRPr lang="en-US" sz="4000" dirty="0"/>
          </a:p>
        </p:txBody>
      </p:sp>
    </p:spTree>
    <p:extLst>
      <p:ext uri="{BB962C8B-B14F-4D97-AF65-F5344CB8AC3E}">
        <p14:creationId xmlns:p14="http://schemas.microsoft.com/office/powerpoint/2010/main" val="2362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3170099"/>
          </a:xfrm>
          <a:prstGeom prst="rect">
            <a:avLst/>
          </a:prstGeom>
          <a:noFill/>
        </p:spPr>
        <p:txBody>
          <a:bodyPr wrap="square" rtlCol="0">
            <a:spAutoFit/>
          </a:bodyPr>
          <a:lstStyle/>
          <a:p>
            <a:pPr lvl="0" algn="ctr"/>
            <a:r>
              <a:rPr lang="en-US" sz="4000" dirty="0" smtClean="0"/>
              <a:t>Define education 2.0. In </a:t>
            </a:r>
            <a:r>
              <a:rPr lang="en-US" sz="4000" dirty="0"/>
              <a:t>what ways </a:t>
            </a:r>
            <a:r>
              <a:rPr lang="en-US" sz="4000" b="1" dirty="0">
                <a:solidFill>
                  <a:srgbClr val="FF0000"/>
                </a:solidFill>
              </a:rPr>
              <a:t>do you see a need for your college to change, innovate and adapt</a:t>
            </a:r>
            <a:r>
              <a:rPr lang="en-US" sz="4000" dirty="0"/>
              <a:t> to meet the future?</a:t>
            </a:r>
          </a:p>
        </p:txBody>
      </p:sp>
    </p:spTree>
    <p:extLst>
      <p:ext uri="{BB962C8B-B14F-4D97-AF65-F5344CB8AC3E}">
        <p14:creationId xmlns:p14="http://schemas.microsoft.com/office/powerpoint/2010/main" val="2996030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1938992"/>
          </a:xfrm>
          <a:prstGeom prst="rect">
            <a:avLst/>
          </a:prstGeom>
          <a:noFill/>
        </p:spPr>
        <p:txBody>
          <a:bodyPr wrap="square" rtlCol="0">
            <a:spAutoFit/>
          </a:bodyPr>
          <a:lstStyle/>
          <a:p>
            <a:pPr lvl="0" algn="ctr"/>
            <a:r>
              <a:rPr lang="en-US" sz="4000" dirty="0" smtClean="0"/>
              <a:t>Concerns about </a:t>
            </a:r>
            <a:r>
              <a:rPr lang="en-US" sz="4000" b="1" dirty="0" smtClean="0">
                <a:solidFill>
                  <a:srgbClr val="FF0000"/>
                </a:solidFill>
              </a:rPr>
              <a:t>“hacking </a:t>
            </a:r>
            <a:r>
              <a:rPr lang="en-US" sz="4000" b="1" dirty="0">
                <a:solidFill>
                  <a:srgbClr val="FF0000"/>
                </a:solidFill>
              </a:rPr>
              <a:t>an </a:t>
            </a:r>
            <a:r>
              <a:rPr lang="en-US" sz="4000" b="1" dirty="0" smtClean="0">
                <a:solidFill>
                  <a:srgbClr val="FF0000"/>
                </a:solidFill>
              </a:rPr>
              <a:t>education”</a:t>
            </a:r>
            <a:r>
              <a:rPr lang="en-US" sz="4000" dirty="0" smtClean="0"/>
              <a:t> and it’s effect on your institution?</a:t>
            </a:r>
            <a:endParaRPr lang="en-US" sz="4000" dirty="0"/>
          </a:p>
        </p:txBody>
      </p:sp>
    </p:spTree>
    <p:extLst>
      <p:ext uri="{BB962C8B-B14F-4D97-AF65-F5344CB8AC3E}">
        <p14:creationId xmlns:p14="http://schemas.microsoft.com/office/powerpoint/2010/main" val="334627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lvl="0" algn="ctr"/>
            <a:r>
              <a:rPr lang="en-US" sz="4000" dirty="0"/>
              <a:t>Western Governors </a:t>
            </a:r>
            <a:r>
              <a:rPr lang="en-US" sz="4000" dirty="0" smtClean="0"/>
              <a:t>University (12,000 students, 50 states, $</a:t>
            </a:r>
            <a:r>
              <a:rPr lang="en-US" sz="4000" dirty="0"/>
              <a:t>2,890 </a:t>
            </a:r>
            <a:r>
              <a:rPr lang="en-US" sz="4000" dirty="0" smtClean="0"/>
              <a:t>tuition, all  online) - </a:t>
            </a:r>
            <a:r>
              <a:rPr lang="en-US" sz="4000" b="1" dirty="0">
                <a:solidFill>
                  <a:srgbClr val="FF0000"/>
                </a:solidFill>
              </a:rPr>
              <a:t>Can your institution </a:t>
            </a:r>
            <a:r>
              <a:rPr lang="en-US" sz="4000" b="1" dirty="0" smtClean="0">
                <a:solidFill>
                  <a:srgbClr val="FF0000"/>
                </a:solidFill>
              </a:rPr>
              <a:t>compete?</a:t>
            </a:r>
            <a:endParaRPr lang="en-US" sz="4000" b="1" dirty="0">
              <a:solidFill>
                <a:srgbClr val="FF0000"/>
              </a:solidFill>
            </a:endParaRPr>
          </a:p>
        </p:txBody>
      </p:sp>
    </p:spTree>
    <p:extLst>
      <p:ext uri="{BB962C8B-B14F-4D97-AF65-F5344CB8AC3E}">
        <p14:creationId xmlns:p14="http://schemas.microsoft.com/office/powerpoint/2010/main" val="2244353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lvl="0" algn="ctr"/>
            <a:r>
              <a:rPr lang="en-US" sz="4000" dirty="0"/>
              <a:t>What’s </a:t>
            </a:r>
            <a:r>
              <a:rPr lang="en-US" sz="4000" b="1" dirty="0">
                <a:solidFill>
                  <a:srgbClr val="FF0000"/>
                </a:solidFill>
              </a:rPr>
              <a:t>your vision</a:t>
            </a:r>
            <a:r>
              <a:rPr lang="en-US" sz="4000" dirty="0"/>
              <a:t> for </a:t>
            </a:r>
            <a:r>
              <a:rPr lang="en-US" sz="4000" dirty="0" smtClean="0"/>
              <a:t>the “University </a:t>
            </a:r>
            <a:r>
              <a:rPr lang="en-US" sz="4000" dirty="0"/>
              <a:t>of the </a:t>
            </a:r>
            <a:r>
              <a:rPr lang="en-US" sz="4000" dirty="0" smtClean="0"/>
              <a:t>Future? </a:t>
            </a:r>
            <a:r>
              <a:rPr lang="en-US" sz="4000" dirty="0"/>
              <a:t>Does your institutional practices and structure </a:t>
            </a:r>
            <a:r>
              <a:rPr lang="en-US" sz="4000" b="1" dirty="0" smtClean="0">
                <a:solidFill>
                  <a:srgbClr val="FF0000"/>
                </a:solidFill>
              </a:rPr>
              <a:t>meet the challenge?</a:t>
            </a:r>
            <a:endParaRPr lang="en-US" sz="4000" b="1" dirty="0">
              <a:solidFill>
                <a:srgbClr val="FF0000"/>
              </a:solidFill>
            </a:endParaRPr>
          </a:p>
        </p:txBody>
      </p:sp>
    </p:spTree>
    <p:extLst>
      <p:ext uri="{BB962C8B-B14F-4D97-AF65-F5344CB8AC3E}">
        <p14:creationId xmlns:p14="http://schemas.microsoft.com/office/powerpoint/2010/main" val="2244353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lvl="0" algn="ctr"/>
            <a:r>
              <a:rPr lang="en-US" sz="4000" dirty="0" smtClean="0"/>
              <a:t>How can higher education change to </a:t>
            </a:r>
            <a:r>
              <a:rPr lang="en-US" sz="4000" dirty="0"/>
              <a:t>reduce costs and </a:t>
            </a:r>
            <a:r>
              <a:rPr lang="en-US" sz="4000" b="1" dirty="0">
                <a:solidFill>
                  <a:srgbClr val="FF0000"/>
                </a:solidFill>
              </a:rPr>
              <a:t>make education more affordable?</a:t>
            </a:r>
          </a:p>
        </p:txBody>
      </p:sp>
    </p:spTree>
    <p:extLst>
      <p:ext uri="{BB962C8B-B14F-4D97-AF65-F5344CB8AC3E}">
        <p14:creationId xmlns:p14="http://schemas.microsoft.com/office/powerpoint/2010/main" val="2244353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3785652"/>
          </a:xfrm>
          <a:prstGeom prst="rect">
            <a:avLst/>
          </a:prstGeom>
          <a:noFill/>
        </p:spPr>
        <p:txBody>
          <a:bodyPr wrap="square" rtlCol="0">
            <a:spAutoFit/>
          </a:bodyPr>
          <a:lstStyle/>
          <a:p>
            <a:pPr lvl="0" algn="ctr"/>
            <a:r>
              <a:rPr lang="en-US" sz="4000" b="1" dirty="0" smtClean="0">
                <a:solidFill>
                  <a:srgbClr val="FF0000"/>
                </a:solidFill>
              </a:rPr>
              <a:t>How can we respond </a:t>
            </a:r>
            <a:r>
              <a:rPr lang="en-US" sz="4000" b="1" dirty="0">
                <a:solidFill>
                  <a:srgbClr val="FF0000"/>
                </a:solidFill>
              </a:rPr>
              <a:t>to </a:t>
            </a:r>
            <a:r>
              <a:rPr lang="en-US" sz="4000" b="1" dirty="0" smtClean="0">
                <a:solidFill>
                  <a:srgbClr val="FF0000"/>
                </a:solidFill>
              </a:rPr>
              <a:t>transformational trends?</a:t>
            </a:r>
            <a:r>
              <a:rPr lang="en-US" sz="4000" dirty="0" smtClean="0"/>
              <a:t> Such as the 80/20 rule, the great </a:t>
            </a:r>
            <a:r>
              <a:rPr lang="en-US" sz="4000" dirty="0"/>
              <a:t>unbundling, techno-hybridization and personal learning networks and paths</a:t>
            </a:r>
            <a:r>
              <a:rPr lang="en-US" sz="4000" dirty="0" smtClean="0"/>
              <a:t>?</a:t>
            </a:r>
            <a:endParaRPr lang="en-US" sz="4000" b="1" dirty="0">
              <a:solidFill>
                <a:srgbClr val="FF0000"/>
              </a:solidFill>
            </a:endParaRPr>
          </a:p>
        </p:txBody>
      </p:sp>
    </p:spTree>
    <p:extLst>
      <p:ext uri="{BB962C8B-B14F-4D97-AF65-F5344CB8AC3E}">
        <p14:creationId xmlns:p14="http://schemas.microsoft.com/office/powerpoint/2010/main" val="132282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2554545"/>
          </a:xfrm>
          <a:prstGeom prst="rect">
            <a:avLst/>
          </a:prstGeom>
          <a:noFill/>
        </p:spPr>
        <p:txBody>
          <a:bodyPr wrap="square" rtlCol="0">
            <a:spAutoFit/>
          </a:bodyPr>
          <a:lstStyle/>
          <a:p>
            <a:pPr lvl="0" algn="ctr"/>
            <a:r>
              <a:rPr lang="en-US" sz="4000" dirty="0" smtClean="0"/>
              <a:t>Have you participated </a:t>
            </a:r>
            <a:r>
              <a:rPr lang="en-US" sz="4000" dirty="0"/>
              <a:t>in a free online learning experience that </a:t>
            </a:r>
            <a:r>
              <a:rPr lang="en-US" sz="4000" b="1" dirty="0" smtClean="0">
                <a:solidFill>
                  <a:srgbClr val="FF0000"/>
                </a:solidFill>
              </a:rPr>
              <a:t>awarded </a:t>
            </a:r>
            <a:r>
              <a:rPr lang="en-US" sz="4000" b="1" dirty="0">
                <a:solidFill>
                  <a:srgbClr val="FF0000"/>
                </a:solidFill>
              </a:rPr>
              <a:t>some type of credential?</a:t>
            </a:r>
          </a:p>
        </p:txBody>
      </p:sp>
    </p:spTree>
    <p:extLst>
      <p:ext uri="{BB962C8B-B14F-4D97-AF65-F5344CB8AC3E}">
        <p14:creationId xmlns:p14="http://schemas.microsoft.com/office/powerpoint/2010/main" val="132282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151728"/>
            <a:ext cx="6858000" cy="1938992"/>
          </a:xfrm>
          <a:prstGeom prst="rect">
            <a:avLst/>
          </a:prstGeom>
          <a:noFill/>
        </p:spPr>
        <p:txBody>
          <a:bodyPr wrap="square" rtlCol="0">
            <a:spAutoFit/>
          </a:bodyPr>
          <a:lstStyle/>
          <a:p>
            <a:pPr lvl="0" algn="ctr"/>
            <a:r>
              <a:rPr lang="en-US" sz="4000" dirty="0"/>
              <a:t>What is your </a:t>
            </a:r>
            <a:r>
              <a:rPr lang="en-US" sz="4000" dirty="0" smtClean="0"/>
              <a:t>institution’s </a:t>
            </a:r>
            <a:r>
              <a:rPr lang="en-US" sz="4000" b="1" dirty="0">
                <a:solidFill>
                  <a:srgbClr val="FF0000"/>
                </a:solidFill>
              </a:rPr>
              <a:t>strategy for accepting alternative credentialing?</a:t>
            </a:r>
          </a:p>
        </p:txBody>
      </p:sp>
    </p:spTree>
    <p:extLst>
      <p:ext uri="{BB962C8B-B14F-4D97-AF65-F5344CB8AC3E}">
        <p14:creationId xmlns:p14="http://schemas.microsoft.com/office/powerpoint/2010/main" val="132282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2057400"/>
            <a:ext cx="6477000" cy="2739211"/>
          </a:xfrm>
          <a:prstGeom prst="rect">
            <a:avLst/>
          </a:prstGeom>
          <a:noFill/>
        </p:spPr>
        <p:txBody>
          <a:bodyPr wrap="square" rtlCol="0">
            <a:spAutoFit/>
          </a:bodyPr>
          <a:lstStyle/>
          <a:p>
            <a:r>
              <a:rPr lang="en-US" sz="4400" b="1" dirty="0" err="1" smtClean="0">
                <a:solidFill>
                  <a:srgbClr val="FF0000"/>
                </a:solidFill>
              </a:rPr>
              <a:t>Edupunk</a:t>
            </a:r>
            <a:r>
              <a:rPr lang="en-US" sz="3200" dirty="0" smtClean="0"/>
              <a:t> - learners and mentors using new tools of technology such as Web 2.0, social networking practices, open educational resources and cascading waves of new devices.</a:t>
            </a:r>
            <a:endParaRPr lang="en-US" sz="3200" dirty="0"/>
          </a:p>
        </p:txBody>
      </p:sp>
    </p:spTree>
    <p:extLst>
      <p:ext uri="{BB962C8B-B14F-4D97-AF65-F5344CB8AC3E}">
        <p14:creationId xmlns:p14="http://schemas.microsoft.com/office/powerpoint/2010/main" val="1257702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3075057"/>
            <a:ext cx="6858000" cy="707886"/>
          </a:xfrm>
          <a:prstGeom prst="rect">
            <a:avLst/>
          </a:prstGeom>
          <a:noFill/>
        </p:spPr>
        <p:txBody>
          <a:bodyPr wrap="square" rtlCol="0">
            <a:spAutoFit/>
          </a:bodyPr>
          <a:lstStyle/>
          <a:p>
            <a:pPr lvl="0" algn="ctr"/>
            <a:r>
              <a:rPr lang="en-US" sz="4000" dirty="0" smtClean="0"/>
              <a:t>Your </a:t>
            </a:r>
            <a:r>
              <a:rPr lang="en-US" sz="4000" b="1" dirty="0" smtClean="0">
                <a:solidFill>
                  <a:srgbClr val="FF0000"/>
                </a:solidFill>
              </a:rPr>
              <a:t>comments</a:t>
            </a:r>
            <a:r>
              <a:rPr lang="en-US" sz="4000" dirty="0" smtClean="0"/>
              <a:t> </a:t>
            </a:r>
            <a:r>
              <a:rPr lang="en-US" sz="4000" dirty="0"/>
              <a:t>or </a:t>
            </a:r>
            <a:r>
              <a:rPr lang="en-US" sz="4000" b="1" dirty="0">
                <a:solidFill>
                  <a:srgbClr val="FF0000"/>
                </a:solidFill>
              </a:rPr>
              <a:t>questions</a:t>
            </a:r>
            <a:r>
              <a:rPr lang="en-US" sz="4000" dirty="0"/>
              <a:t>?</a:t>
            </a:r>
            <a:endParaRPr lang="en-US" sz="4000" b="1" dirty="0">
              <a:solidFill>
                <a:srgbClr val="FF0000"/>
              </a:solidFill>
            </a:endParaRPr>
          </a:p>
        </p:txBody>
      </p:sp>
    </p:spTree>
    <p:extLst>
      <p:ext uri="{BB962C8B-B14F-4D97-AF65-F5344CB8AC3E}">
        <p14:creationId xmlns:p14="http://schemas.microsoft.com/office/powerpoint/2010/main" val="34919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2057400"/>
            <a:ext cx="6477000" cy="2739211"/>
          </a:xfrm>
          <a:prstGeom prst="rect">
            <a:avLst/>
          </a:prstGeom>
          <a:noFill/>
        </p:spPr>
        <p:txBody>
          <a:bodyPr wrap="square" rtlCol="0">
            <a:spAutoFit/>
          </a:bodyPr>
          <a:lstStyle/>
          <a:p>
            <a:r>
              <a:rPr lang="en-US" sz="4400" b="1" dirty="0" err="1" smtClean="0">
                <a:solidFill>
                  <a:srgbClr val="00B050"/>
                </a:solidFill>
              </a:rPr>
              <a:t>Edupreneurs</a:t>
            </a:r>
            <a:r>
              <a:rPr lang="en-US" sz="4400" dirty="0" smtClean="0">
                <a:solidFill>
                  <a:srgbClr val="00B050"/>
                </a:solidFill>
              </a:rPr>
              <a:t> </a:t>
            </a:r>
            <a:r>
              <a:rPr lang="en-US" sz="3200" dirty="0" smtClean="0"/>
              <a:t>- </a:t>
            </a:r>
            <a:r>
              <a:rPr lang="en-US" sz="3200" dirty="0"/>
              <a:t>creators of new and reinvented organizations seeing to turn these new forms and experiences into viable, sustainable enterprises.</a:t>
            </a:r>
          </a:p>
        </p:txBody>
      </p:sp>
    </p:spTree>
    <p:extLst>
      <p:ext uri="{BB962C8B-B14F-4D97-AF65-F5344CB8AC3E}">
        <p14:creationId xmlns:p14="http://schemas.microsoft.com/office/powerpoint/2010/main" val="4056770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Anya </a:t>
            </a:r>
            <a:r>
              <a:rPr lang="en-US" dirty="0" err="1" smtClean="0"/>
              <a:t>Kamenetz</a:t>
            </a:r>
            <a:endParaRPr lang="en-US" dirty="0"/>
          </a:p>
        </p:txBody>
      </p:sp>
      <p:pic>
        <p:nvPicPr>
          <p:cNvPr id="14" name="Content Placeholder 1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85800" y="1600200"/>
            <a:ext cx="3035168" cy="4552752"/>
          </a:xfrm>
        </p:spPr>
      </p:pic>
      <p:sp>
        <p:nvSpPr>
          <p:cNvPr id="13" name="Content Placeholder 12"/>
          <p:cNvSpPr>
            <a:spLocks noGrp="1"/>
          </p:cNvSpPr>
          <p:nvPr>
            <p:ph sz="half" idx="2"/>
          </p:nvPr>
        </p:nvSpPr>
        <p:spPr>
          <a:xfrm>
            <a:off x="3962400" y="1600200"/>
            <a:ext cx="4724400" cy="4525963"/>
          </a:xfrm>
        </p:spPr>
        <p:txBody>
          <a:bodyPr>
            <a:normAutofit fontScale="92500" lnSpcReduction="20000"/>
          </a:bodyPr>
          <a:lstStyle/>
          <a:p>
            <a:r>
              <a:rPr lang="en-US" b="1" i="1" dirty="0" smtClean="0">
                <a:solidFill>
                  <a:srgbClr val="FF0000"/>
                </a:solidFill>
              </a:rPr>
              <a:t>Generation Debt:</a:t>
            </a:r>
            <a:r>
              <a:rPr lang="en-US" i="1" dirty="0" smtClean="0"/>
              <a:t>  How Our Future Was Sold Out for Student Loans, Bad Jobs, No Benefits and Tax Cuts for Rich Geezers </a:t>
            </a:r>
            <a:r>
              <a:rPr lang="en-US" dirty="0" smtClean="0"/>
              <a:t>(first book)</a:t>
            </a:r>
            <a:r>
              <a:rPr lang="en-US" i="1" dirty="0" smtClean="0"/>
              <a:t>.  </a:t>
            </a:r>
            <a:endParaRPr lang="en-US" dirty="0" smtClean="0"/>
          </a:p>
          <a:p>
            <a:r>
              <a:rPr lang="en-US" dirty="0" smtClean="0"/>
              <a:t>Famous blogger of </a:t>
            </a:r>
            <a:br>
              <a:rPr lang="en-US" dirty="0" smtClean="0"/>
            </a:br>
            <a:r>
              <a:rPr lang="en-US" dirty="0" smtClean="0"/>
              <a:t>“The Narrow Bridge” (</a:t>
            </a:r>
            <a:r>
              <a:rPr lang="en-US" dirty="0" smtClean="0">
                <a:hlinkClick r:id="rId4"/>
              </a:rPr>
              <a:t>anyakamenetz.blogspot.com</a:t>
            </a:r>
            <a:r>
              <a:rPr lang="en-US" dirty="0" smtClean="0"/>
              <a:t>).</a:t>
            </a:r>
            <a:endParaRPr lang="en-US" dirty="0"/>
          </a:p>
          <a:p>
            <a:r>
              <a:rPr lang="en-US" dirty="0" smtClean="0"/>
              <a:t>Writer, published in </a:t>
            </a:r>
            <a:r>
              <a:rPr lang="en-US" i="1" dirty="0" smtClean="0"/>
              <a:t>Fast Company, Huffington Post, The New York Times, The Washington Post.</a:t>
            </a:r>
            <a:endParaRPr lang="en-US" dirty="0" smtClean="0"/>
          </a:p>
          <a:p>
            <a:endParaRPr lang="en-US" dirty="0"/>
          </a:p>
        </p:txBody>
      </p:sp>
    </p:spTree>
    <p:extLst>
      <p:ext uri="{BB962C8B-B14F-4D97-AF65-F5344CB8AC3E}">
        <p14:creationId xmlns:p14="http://schemas.microsoft.com/office/powerpoint/2010/main" val="3625917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Anya </a:t>
            </a:r>
            <a:r>
              <a:rPr lang="en-US" dirty="0" err="1" smtClean="0"/>
              <a:t>Kamenetz</a:t>
            </a:r>
            <a:endParaRPr lang="en-US" dirty="0"/>
          </a:p>
        </p:txBody>
      </p:sp>
      <p:pic>
        <p:nvPicPr>
          <p:cNvPr id="14" name="Content Placeholder 1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85800" y="1600200"/>
            <a:ext cx="3035168" cy="4552752"/>
          </a:xfrm>
        </p:spPr>
      </p:pic>
      <p:sp>
        <p:nvSpPr>
          <p:cNvPr id="13" name="Content Placeholder 12"/>
          <p:cNvSpPr>
            <a:spLocks noGrp="1"/>
          </p:cNvSpPr>
          <p:nvPr>
            <p:ph sz="half" idx="2"/>
          </p:nvPr>
        </p:nvSpPr>
        <p:spPr>
          <a:xfrm>
            <a:off x="3962400" y="1600200"/>
            <a:ext cx="4800600" cy="4525963"/>
          </a:xfrm>
        </p:spPr>
        <p:txBody>
          <a:bodyPr>
            <a:normAutofit/>
          </a:bodyPr>
          <a:lstStyle/>
          <a:p>
            <a:pPr>
              <a:spcBef>
                <a:spcPts val="0"/>
              </a:spcBef>
              <a:defRPr/>
            </a:pPr>
            <a:r>
              <a:rPr lang="en-US" dirty="0"/>
              <a:t>Also </a:t>
            </a:r>
            <a:r>
              <a:rPr lang="en-US" dirty="0" smtClean="0"/>
              <a:t>author, </a:t>
            </a:r>
            <a:r>
              <a:rPr lang="en-US" i="1" dirty="0" smtClean="0"/>
              <a:t>The </a:t>
            </a:r>
            <a:r>
              <a:rPr lang="en-US" i="1" dirty="0" err="1"/>
              <a:t>Edupunks</a:t>
            </a:r>
            <a:r>
              <a:rPr lang="en-US" i="1" dirty="0"/>
              <a:t>’ Guide to a DIY Credential</a:t>
            </a:r>
            <a:r>
              <a:rPr lang="en-US" dirty="0"/>
              <a:t> – free eBook from </a:t>
            </a:r>
            <a:r>
              <a:rPr lang="en-US" dirty="0" err="1"/>
              <a:t>SmashWords</a:t>
            </a:r>
            <a:r>
              <a:rPr lang="en-US" dirty="0"/>
              <a:t> </a:t>
            </a:r>
            <a:endParaRPr lang="en-US" dirty="0" smtClean="0"/>
          </a:p>
          <a:p>
            <a:pPr marL="0" indent="0">
              <a:spcBef>
                <a:spcPts val="0"/>
              </a:spcBef>
              <a:buNone/>
              <a:defRPr/>
            </a:pPr>
            <a:endParaRPr lang="en-US" sz="1600" dirty="0"/>
          </a:p>
          <a:p>
            <a:pPr marL="0" indent="0">
              <a:spcBef>
                <a:spcPts val="0"/>
              </a:spcBef>
              <a:buNone/>
              <a:defRPr/>
            </a:pPr>
            <a:r>
              <a:rPr lang="en-US" sz="2400" dirty="0" smtClean="0"/>
              <a:t>smashwords.com/books/view/77938 </a:t>
            </a:r>
            <a:endParaRPr lang="en-US" sz="4000" dirty="0"/>
          </a:p>
          <a:p>
            <a:endParaRPr lang="en-US" dirty="0" smtClean="0"/>
          </a:p>
          <a:p>
            <a:endParaRPr lang="en-US" dirty="0" smtClean="0"/>
          </a:p>
          <a:p>
            <a:endParaRPr lang="en-US" dirty="0"/>
          </a:p>
        </p:txBody>
      </p:sp>
    </p:spTree>
    <p:extLst>
      <p:ext uri="{BB962C8B-B14F-4D97-AF65-F5344CB8AC3E}">
        <p14:creationId xmlns:p14="http://schemas.microsoft.com/office/powerpoint/2010/main" val="1626205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a:t>Anya </a:t>
            </a:r>
            <a:r>
              <a:rPr lang="en-US" b="1" dirty="0" err="1"/>
              <a:t>Kamenetz</a:t>
            </a:r>
            <a:r>
              <a:rPr lang="en-US" b="1" dirty="0"/>
              <a:t> on Alternative </a:t>
            </a:r>
            <a:r>
              <a:rPr lang="en-US" b="1" dirty="0" smtClean="0"/>
              <a:t>Education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3574" y="2010310"/>
            <a:ext cx="6096851" cy="3705742"/>
          </a:xfrm>
        </p:spPr>
      </p:pic>
      <p:sp>
        <p:nvSpPr>
          <p:cNvPr id="3" name="TextBox 2"/>
          <p:cNvSpPr txBox="1"/>
          <p:nvPr/>
        </p:nvSpPr>
        <p:spPr>
          <a:xfrm>
            <a:off x="457201" y="6230034"/>
            <a:ext cx="8229600" cy="646331"/>
          </a:xfrm>
          <a:prstGeom prst="rect">
            <a:avLst/>
          </a:prstGeom>
          <a:noFill/>
        </p:spPr>
        <p:txBody>
          <a:bodyPr wrap="square" rtlCol="0">
            <a:spAutoFit/>
          </a:bodyPr>
          <a:lstStyle/>
          <a:p>
            <a:pPr algn="ctr"/>
            <a:r>
              <a:rPr lang="en-US" dirty="0"/>
              <a:t>See video at http://www.youtube.com/watch?v=nvr_L_jMC14</a:t>
            </a:r>
          </a:p>
          <a:p>
            <a:endParaRPr lang="en-US" dirty="0"/>
          </a:p>
        </p:txBody>
      </p:sp>
    </p:spTree>
    <p:extLst>
      <p:ext uri="{BB962C8B-B14F-4D97-AF65-F5344CB8AC3E}">
        <p14:creationId xmlns:p14="http://schemas.microsoft.com/office/powerpoint/2010/main" val="626125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Kamenetz’s</a:t>
            </a:r>
            <a:r>
              <a:rPr lang="en-US" dirty="0" smtClean="0"/>
              <a:t> argument</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Technology - key to transformation of 21</a:t>
            </a:r>
            <a:r>
              <a:rPr lang="en-US" baseline="30000" dirty="0" smtClean="0"/>
              <a:t>st</a:t>
            </a:r>
            <a:r>
              <a:rPr lang="en-US" dirty="0" smtClean="0"/>
              <a:t> century post-secondary learning</a:t>
            </a:r>
          </a:p>
          <a:p>
            <a:r>
              <a:rPr lang="en-US" dirty="0" smtClean="0"/>
              <a:t>Enables learner to be center of the equation.</a:t>
            </a:r>
          </a:p>
          <a:p>
            <a:r>
              <a:rPr lang="en-US" dirty="0" smtClean="0"/>
              <a:t>Also enables “unbundling” of experiences, resources, and functions</a:t>
            </a:r>
          </a:p>
          <a:p>
            <a:pPr lvl="1"/>
            <a:r>
              <a:rPr lang="en-US" dirty="0" smtClean="0"/>
              <a:t>Teaching</a:t>
            </a:r>
          </a:p>
          <a:p>
            <a:pPr lvl="1"/>
            <a:r>
              <a:rPr lang="en-US" dirty="0" smtClean="0"/>
              <a:t>Learning</a:t>
            </a:r>
          </a:p>
          <a:p>
            <a:pPr lvl="1"/>
            <a:r>
              <a:rPr lang="en-US" dirty="0" smtClean="0"/>
              <a:t>Research</a:t>
            </a:r>
          </a:p>
          <a:p>
            <a:pPr lvl="1"/>
            <a:r>
              <a:rPr lang="en-US" dirty="0" smtClean="0"/>
              <a:t>Socialization</a:t>
            </a:r>
          </a:p>
          <a:p>
            <a:pPr lvl="1"/>
            <a:r>
              <a:rPr lang="en-US" dirty="0" smtClean="0"/>
              <a:t>public services</a:t>
            </a:r>
          </a:p>
          <a:p>
            <a:pPr lvl="1"/>
            <a:r>
              <a:rPr lang="en-US" dirty="0" smtClean="0"/>
              <a:t>Assessment</a:t>
            </a:r>
          </a:p>
          <a:p>
            <a:pPr lvl="1"/>
            <a:r>
              <a:rPr lang="en-US" dirty="0" smtClean="0"/>
              <a:t>certification of competence</a:t>
            </a:r>
          </a:p>
          <a:p>
            <a:endParaRPr lang="en-US" dirty="0"/>
          </a:p>
        </p:txBody>
      </p:sp>
    </p:spTree>
    <p:extLst>
      <p:ext uri="{BB962C8B-B14F-4D97-AF65-F5344CB8AC3E}">
        <p14:creationId xmlns:p14="http://schemas.microsoft.com/office/powerpoint/2010/main" val="4206286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500"/>
                                        <p:tgtEl>
                                          <p:spTgt spid="6">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6">
                                            <p:txEl>
                                              <p:pRg st="9" end="9"/>
                                            </p:txEl>
                                          </p:spTgt>
                                        </p:tgtEl>
                                        <p:attrNameLst>
                                          <p:attrName>style.visibility</p:attrName>
                                        </p:attrNameLst>
                                      </p:cBhvr>
                                      <p:to>
                                        <p:strVal val="visible"/>
                                      </p:to>
                                    </p:set>
                                    <p:animEffect transition="in" filter="fade">
                                      <p:cBhvr>
                                        <p:cTn id="40"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Kamenetz’s</a:t>
            </a:r>
            <a:r>
              <a:rPr lang="en-US" dirty="0" smtClean="0"/>
              <a:t> argument</a:t>
            </a:r>
            <a:endParaRPr lang="en-US" dirty="0"/>
          </a:p>
        </p:txBody>
      </p:sp>
      <p:sp>
        <p:nvSpPr>
          <p:cNvPr id="3" name="Content Placeholder 2"/>
          <p:cNvSpPr>
            <a:spLocks noGrp="1"/>
          </p:cNvSpPr>
          <p:nvPr>
            <p:ph idx="1"/>
          </p:nvPr>
        </p:nvSpPr>
        <p:spPr/>
        <p:txBody>
          <a:bodyPr/>
          <a:lstStyle/>
          <a:p>
            <a:pPr marL="0" indent="0">
              <a:buNone/>
            </a:pPr>
            <a:r>
              <a:rPr lang="en-US" dirty="0" smtClean="0"/>
              <a:t>Four trends support </a:t>
            </a:r>
            <a:r>
              <a:rPr lang="en-US" b="1" dirty="0" smtClean="0">
                <a:solidFill>
                  <a:srgbClr val="FF0000"/>
                </a:solidFill>
              </a:rPr>
              <a:t>transformation</a:t>
            </a:r>
          </a:p>
          <a:p>
            <a:pPr marL="914400" lvl="1" indent="-514350">
              <a:buFont typeface="+mj-lt"/>
              <a:buAutoNum type="arabicPeriod"/>
            </a:pPr>
            <a:r>
              <a:rPr lang="en-US" dirty="0" smtClean="0">
                <a:solidFill>
                  <a:schemeClr val="tx1">
                    <a:lumMod val="65000"/>
                    <a:lumOff val="35000"/>
                  </a:schemeClr>
                </a:solidFill>
              </a:rPr>
              <a:t>80/20 rule</a:t>
            </a:r>
          </a:p>
          <a:p>
            <a:pPr marL="914400" lvl="1" indent="-514350">
              <a:buFont typeface="+mj-lt"/>
              <a:buAutoNum type="arabicPeriod"/>
            </a:pPr>
            <a:r>
              <a:rPr lang="en-US" dirty="0" smtClean="0">
                <a:solidFill>
                  <a:schemeClr val="tx1">
                    <a:lumMod val="65000"/>
                    <a:lumOff val="35000"/>
                  </a:schemeClr>
                </a:solidFill>
              </a:rPr>
              <a:t>Great unbundling</a:t>
            </a:r>
          </a:p>
          <a:p>
            <a:pPr marL="914400" lvl="1" indent="-514350">
              <a:buFont typeface="+mj-lt"/>
              <a:buAutoNum type="arabicPeriod"/>
            </a:pPr>
            <a:r>
              <a:rPr lang="en-US" dirty="0" smtClean="0">
                <a:solidFill>
                  <a:schemeClr val="tx1">
                    <a:lumMod val="65000"/>
                    <a:lumOff val="35000"/>
                  </a:schemeClr>
                </a:solidFill>
              </a:rPr>
              <a:t>Techno-hybridization </a:t>
            </a:r>
          </a:p>
          <a:p>
            <a:pPr marL="914400" lvl="1" indent="-514350">
              <a:buFont typeface="+mj-lt"/>
              <a:buAutoNum type="arabicPeriod"/>
            </a:pPr>
            <a:r>
              <a:rPr lang="en-US" dirty="0" smtClean="0">
                <a:solidFill>
                  <a:schemeClr val="tx1">
                    <a:lumMod val="65000"/>
                    <a:lumOff val="35000"/>
                  </a:schemeClr>
                </a:solidFill>
              </a:rPr>
              <a:t>PLNs and paths.</a:t>
            </a:r>
            <a:endParaRPr lang="en-US" dirty="0">
              <a:solidFill>
                <a:schemeClr val="tx1">
                  <a:lumMod val="65000"/>
                  <a:lumOff val="35000"/>
                </a:schemeClr>
              </a:solidFill>
            </a:endParaRPr>
          </a:p>
        </p:txBody>
      </p:sp>
    </p:spTree>
    <p:extLst>
      <p:ext uri="{BB962C8B-B14F-4D97-AF65-F5344CB8AC3E}">
        <p14:creationId xmlns:p14="http://schemas.microsoft.com/office/powerpoint/2010/main" val="1934869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400" y="1752600"/>
            <a:ext cx="5791200" cy="1446550"/>
          </a:xfrm>
          <a:prstGeom prst="rect">
            <a:avLst/>
          </a:prstGeom>
          <a:noFill/>
        </p:spPr>
        <p:txBody>
          <a:bodyPr wrap="square" rtlCol="0">
            <a:spAutoFit/>
          </a:bodyPr>
          <a:lstStyle/>
          <a:p>
            <a:pPr algn="ctr"/>
            <a:r>
              <a:rPr lang="en-US" sz="4400" dirty="0" smtClean="0">
                <a:solidFill>
                  <a:schemeClr val="tx1">
                    <a:lumMod val="65000"/>
                    <a:lumOff val="35000"/>
                  </a:schemeClr>
                </a:solidFill>
              </a:rPr>
              <a:t>Resource Guide for a </a:t>
            </a:r>
            <a:r>
              <a:rPr lang="en-US" sz="4400" b="1" dirty="0" smtClean="0">
                <a:solidFill>
                  <a:srgbClr val="FF0000"/>
                </a:solidFill>
              </a:rPr>
              <a:t>Do-it-Yourself</a:t>
            </a:r>
            <a:r>
              <a:rPr lang="en-US" sz="4400" dirty="0" smtClean="0">
                <a:solidFill>
                  <a:schemeClr val="tx1">
                    <a:lumMod val="65000"/>
                    <a:lumOff val="35000"/>
                  </a:schemeClr>
                </a:solidFill>
              </a:rPr>
              <a:t> Education</a:t>
            </a:r>
            <a:endParaRPr lang="en-US" sz="4400" dirty="0">
              <a:solidFill>
                <a:schemeClr val="tx1">
                  <a:lumMod val="65000"/>
                  <a:lumOff val="35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3018" y="3314075"/>
            <a:ext cx="2177965" cy="2247900"/>
          </a:xfrm>
          <a:prstGeom prst="rect">
            <a:avLst/>
          </a:prstGeom>
        </p:spPr>
      </p:pic>
    </p:spTree>
    <p:extLst>
      <p:ext uri="{BB962C8B-B14F-4D97-AF65-F5344CB8AC3E}">
        <p14:creationId xmlns:p14="http://schemas.microsoft.com/office/powerpoint/2010/main" val="1837868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7">
      <a:dk1>
        <a:srgbClr val="FFFFFF"/>
      </a:dk1>
      <a:lt1>
        <a:sysClr val="window" lastClr="FFFFFF"/>
      </a:lt1>
      <a:dk2>
        <a:srgbClr val="000000"/>
      </a:dk2>
      <a:lt2>
        <a:srgbClr val="000000"/>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C6D9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965</Words>
  <Application>Microsoft Office PowerPoint</Application>
  <PresentationFormat>On-screen Show (4:3)</PresentationFormat>
  <Paragraphs>79</Paragraphs>
  <Slides>20</Slides>
  <Notes>17</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1_Office Theme</vt:lpstr>
      <vt:lpstr>Transformation by Edupunks, Edupreneurs and Educators</vt:lpstr>
      <vt:lpstr>PowerPoint Presentation</vt:lpstr>
      <vt:lpstr>PowerPoint Presentation</vt:lpstr>
      <vt:lpstr>Anya Kamenetz</vt:lpstr>
      <vt:lpstr>Anya Kamenetz</vt:lpstr>
      <vt:lpstr>Anya Kamenetz on Alternative Education</vt:lpstr>
      <vt:lpstr>Kamenetz’s argument</vt:lpstr>
      <vt:lpstr>Kamenetz’s argument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 by Edupunks, Edupreneurs and Educators</dc:title>
  <dc:creator>Jonathan</dc:creator>
  <cp:lastModifiedBy>Jonathan</cp:lastModifiedBy>
  <cp:revision>15</cp:revision>
  <dcterms:created xsi:type="dcterms:W3CDTF">2012-08-01T12:19:54Z</dcterms:created>
  <dcterms:modified xsi:type="dcterms:W3CDTF">2012-08-14T12:36:00Z</dcterms:modified>
</cp:coreProperties>
</file>