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55" r:id="rId1"/>
  </p:sldMasterIdLst>
  <p:notesMasterIdLst>
    <p:notesMasterId r:id="rId36"/>
  </p:notesMasterIdLst>
  <p:sldIdLst>
    <p:sldId id="273" r:id="rId2"/>
    <p:sldId id="274" r:id="rId3"/>
    <p:sldId id="305" r:id="rId4"/>
    <p:sldId id="261" r:id="rId5"/>
    <p:sldId id="285" r:id="rId6"/>
    <p:sldId id="293" r:id="rId7"/>
    <p:sldId id="289" r:id="rId8"/>
    <p:sldId id="263" r:id="rId9"/>
    <p:sldId id="311" r:id="rId10"/>
    <p:sldId id="309" r:id="rId11"/>
    <p:sldId id="284" r:id="rId12"/>
    <p:sldId id="294" r:id="rId13"/>
    <p:sldId id="295" r:id="rId14"/>
    <p:sldId id="296" r:id="rId15"/>
    <p:sldId id="297" r:id="rId16"/>
    <p:sldId id="300" r:id="rId17"/>
    <p:sldId id="298" r:id="rId18"/>
    <p:sldId id="299" r:id="rId19"/>
    <p:sldId id="280" r:id="rId20"/>
    <p:sldId id="301" r:id="rId21"/>
    <p:sldId id="283" r:id="rId22"/>
    <p:sldId id="303" r:id="rId23"/>
    <p:sldId id="304" r:id="rId24"/>
    <p:sldId id="308" r:id="rId25"/>
    <p:sldId id="310" r:id="rId26"/>
    <p:sldId id="306" r:id="rId27"/>
    <p:sldId id="307" r:id="rId28"/>
    <p:sldId id="292" r:id="rId29"/>
    <p:sldId id="262" r:id="rId30"/>
    <p:sldId id="271" r:id="rId31"/>
    <p:sldId id="290" r:id="rId32"/>
    <p:sldId id="312" r:id="rId33"/>
    <p:sldId id="275" r:id="rId34"/>
    <p:sldId id="291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34583" autoAdjust="0"/>
    <p:restoredTop sz="86280" autoAdjust="0"/>
  </p:normalViewPr>
  <p:slideViewPr>
    <p:cSldViewPr snapToGrid="0" snapToObjects="1">
      <p:cViewPr varScale="1">
        <p:scale>
          <a:sx n="66" d="100"/>
          <a:sy n="66" d="100"/>
        </p:scale>
        <p:origin x="-77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4848"/>
    </p:cViewPr>
  </p:sorterViewPr>
  <p:notesViewPr>
    <p:cSldViewPr snapToGrid="0" snapToObjects="1">
      <p:cViewPr varScale="1">
        <p:scale>
          <a:sx n="40" d="100"/>
          <a:sy n="40" d="100"/>
        </p:scale>
        <p:origin x="-199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933D51-918C-C844-887A-168BF92D49B8}" type="datetimeFigureOut">
              <a:rPr lang="en-US" smtClean="0"/>
              <a:t>8/2/12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36AB7-6B82-F24F-BE57-6486E3DEF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746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36AB7-6B82-F24F-BE57-6486E3DEF9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282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36AB7-6B82-F24F-BE57-6486E3DEF9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552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36AB7-6B82-F24F-BE57-6486E3DEF9F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122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186A5B-47C4-5345-879C-C6D2766D5635}" type="slidenum">
              <a:rPr lang="en-US"/>
              <a:pPr/>
              <a:t>22</a:t>
            </a:fld>
            <a:endParaRPr lang="en-US"/>
          </a:p>
        </p:txBody>
      </p:sp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36AB7-6B82-F24F-BE57-6486E3DEF9F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625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36AB7-6B82-F24F-BE57-6486E3DEF9F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625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F59604A-DDD4-4BE5-9F0F-C50D317D16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6B4A3-4212-4E39-93DE-E053E8F69C28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p14="http://schemas.microsoft.com/office/powerpoint/2010/main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5B11908-3409-DA4E-AFF7-DA4EAB1F09DC}" type="datetimeFigureOut">
              <a:rPr lang="en-US" smtClean="0"/>
              <a:pPr/>
              <a:t>8/2/12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E034EE7-C32A-9947-BB50-638182537C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6" r:id="rId1"/>
    <p:sldLayoutId id="2147484157" r:id="rId2"/>
    <p:sldLayoutId id="2147484158" r:id="rId3"/>
    <p:sldLayoutId id="2147484159" r:id="rId4"/>
    <p:sldLayoutId id="2147484160" r:id="rId5"/>
    <p:sldLayoutId id="2147484161" r:id="rId6"/>
    <p:sldLayoutId id="2147484162" r:id="rId7"/>
    <p:sldLayoutId id="2147484163" r:id="rId8"/>
    <p:sldLayoutId id="2147484164" r:id="rId9"/>
    <p:sldLayoutId id="2147484165" r:id="rId10"/>
    <p:sldLayoutId id="2147484166" r:id="rId11"/>
  </p:sldLayoutIdLst>
  <p:transition xmlns:p14="http://schemas.microsoft.com/office/powerpoint/2010/main">
    <p:blinds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elvidge@ucmo.edu" TargetMode="External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www.ucmo.edu/religiousstudies/" TargetMode="External"/><Relationship Id="rId3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3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Relationship Id="rId3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5" Type="http://schemas.openxmlformats.org/officeDocument/2006/relationships/image" Target="../media/image28.jpeg"/><Relationship Id="rId6" Type="http://schemas.openxmlformats.org/officeDocument/2006/relationships/image" Target="../media/image29.jpeg"/><Relationship Id="rId7" Type="http://schemas.openxmlformats.org/officeDocument/2006/relationships/image" Target="../media/image30.jpg"/><Relationship Id="rId8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36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SmdMIK2zdqU" TargetMode="External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ucmconnect.ucmo.edu/p68423201/" TargetMode="External"/><Relationship Id="rId3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861074">
            <a:off x="1960939" y="882598"/>
            <a:ext cx="7032454" cy="4252614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Hobo Std"/>
                <a:cs typeface="Hobo Std"/>
              </a:rPr>
              <a:t>Reaching for the Stars </a:t>
            </a: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Hobo Std"/>
                <a:cs typeface="Hobo Std"/>
              </a:rPr>
              <a:t>         </a:t>
            </a:r>
            <a:b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Hobo Std"/>
                <a:cs typeface="Hobo Std"/>
              </a:rPr>
            </a:br>
            <a:r>
              <a:rPr lang="en-US" sz="5400" b="1" dirty="0" smtClean="0">
                <a:solidFill>
                  <a:schemeClr val="accent5">
                    <a:lumMod val="50000"/>
                  </a:schemeClr>
                </a:solidFill>
                <a:latin typeface="Hobo Std"/>
                <a:cs typeface="Hobo Std"/>
              </a:rPr>
              <a:t>not </a:t>
            </a: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Hobo Std"/>
                <a:cs typeface="Hobo Std"/>
              </a:rPr>
              <a:t>the Cloud. </a:t>
            </a:r>
            <a:b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Hobo Std"/>
                <a:cs typeface="Hobo Std"/>
              </a:rPr>
            </a:br>
            <a: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Hobo Std"/>
                <a:cs typeface="Hobo Std"/>
              </a:rPr>
              <a:t/>
            </a:r>
            <a:br>
              <a:rPr lang="en-US" sz="5400" b="1" dirty="0">
                <a:solidFill>
                  <a:schemeClr val="accent5">
                    <a:lumMod val="50000"/>
                  </a:schemeClr>
                </a:solidFill>
                <a:latin typeface="Hobo Std"/>
                <a:cs typeface="Hobo Std"/>
              </a:rPr>
            </a:br>
            <a:r>
              <a:rPr lang="en-US" sz="2400" b="1" dirty="0" smtClean="0">
                <a:latin typeface="Hobo Std"/>
                <a:cs typeface="Hobo Std"/>
              </a:rPr>
              <a:t>Managing </a:t>
            </a:r>
            <a:r>
              <a:rPr lang="en-US" sz="2400" b="1" dirty="0">
                <a:latin typeface="Hobo Std"/>
                <a:cs typeface="Hobo Std"/>
              </a:rPr>
              <a:t>and Developing an On-line Program in Religious </a:t>
            </a:r>
            <a:r>
              <a:rPr lang="en-US" sz="2400" b="1" dirty="0" smtClean="0">
                <a:latin typeface="Hobo Std"/>
                <a:cs typeface="Hobo Std"/>
              </a:rPr>
              <a:t>Studies</a:t>
            </a:r>
            <a:endParaRPr lang="en-US" sz="2400" dirty="0">
              <a:solidFill>
                <a:srgbClr val="FF0000"/>
              </a:solidFill>
              <a:latin typeface="Hobo Std"/>
              <a:cs typeface="Hobo St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51481" y="5469626"/>
            <a:ext cx="32794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Marla J. Selvidge, Ph.D.</a:t>
            </a:r>
          </a:p>
          <a:p>
            <a:r>
              <a:rPr lang="en-US" sz="1200" dirty="0" smtClean="0">
                <a:latin typeface="+mj-lt"/>
              </a:rPr>
              <a:t>University of Central Missouri</a:t>
            </a:r>
          </a:p>
          <a:p>
            <a:r>
              <a:rPr lang="en-US" sz="1200" dirty="0" smtClean="0">
                <a:latin typeface="+mj-lt"/>
                <a:hlinkClick r:id="rId3"/>
              </a:rPr>
              <a:t>Selvidge@ucmo.edu</a:t>
            </a:r>
            <a:endParaRPr lang="en-US" sz="1200" dirty="0" smtClean="0">
              <a:latin typeface="+mj-lt"/>
            </a:endParaRPr>
          </a:p>
          <a:p>
            <a:r>
              <a:rPr lang="en-US" sz="1200" dirty="0" smtClean="0">
                <a:latin typeface="+mj-lt"/>
              </a:rPr>
              <a:t>660-543-8674  816-331-2395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3929" y="6392956"/>
            <a:ext cx="553648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FF0000"/>
                </a:solidFill>
                <a:latin typeface="Chalkboard"/>
                <a:cs typeface="Chalkboard"/>
              </a:rPr>
              <a:t>Banners were created by Lisa Schmidt, UCM</a:t>
            </a:r>
            <a:endParaRPr lang="en-US" sz="1300" dirty="0">
              <a:solidFill>
                <a:srgbClr val="FF0000"/>
              </a:solidFill>
              <a:latin typeface="Chalkboard"/>
              <a:cs typeface="Chalkboard"/>
            </a:endParaRPr>
          </a:p>
        </p:txBody>
      </p:sp>
      <p:sp>
        <p:nvSpPr>
          <p:cNvPr id="3" name="5-Point Star 2"/>
          <p:cNvSpPr/>
          <p:nvPr/>
        </p:nvSpPr>
        <p:spPr>
          <a:xfrm>
            <a:off x="4161474" y="2110153"/>
            <a:ext cx="498666" cy="498231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4562882" y="1973384"/>
            <a:ext cx="517770" cy="488461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/>
          <p:cNvSpPr/>
          <p:nvPr/>
        </p:nvSpPr>
        <p:spPr>
          <a:xfrm>
            <a:off x="4381717" y="2403230"/>
            <a:ext cx="556846" cy="410308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Religious Studies Bann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123477" y="2838585"/>
            <a:ext cx="5874969" cy="10184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Keep Web-Pages up-to-Date!</a:t>
            </a:r>
            <a:endParaRPr lang="en-US" dirty="0"/>
          </a:p>
        </p:txBody>
      </p:sp>
      <p:pic>
        <p:nvPicPr>
          <p:cNvPr id="4" name="Picture 3" descr="Screen shot 2012-07-23 at 12.11.55 PM.png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9" t="9146" r="26603"/>
          <a:stretch/>
        </p:blipFill>
        <p:spPr>
          <a:xfrm rot="21350305">
            <a:off x="887493" y="1759693"/>
            <a:ext cx="3940697" cy="44094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00077" y="2803769"/>
            <a:ext cx="2960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Faculty</a:t>
            </a:r>
          </a:p>
          <a:p>
            <a:r>
              <a:rPr lang="en-US" dirty="0" smtClean="0"/>
              <a:t>Careers using RS Degree</a:t>
            </a:r>
          </a:p>
          <a:p>
            <a:r>
              <a:rPr lang="en-US" dirty="0" smtClean="0"/>
              <a:t>Minor/Major Requirements</a:t>
            </a:r>
          </a:p>
          <a:p>
            <a:r>
              <a:rPr lang="en-US" dirty="0" smtClean="0"/>
              <a:t>Current Events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00077" y="5568462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578733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	   Hard Copy and Digital Flyers Sent </a:t>
            </a:r>
            <a:br>
              <a:rPr lang="en-US" dirty="0" smtClean="0"/>
            </a:br>
            <a:r>
              <a:rPr lang="en-US" dirty="0" smtClean="0"/>
              <a:t>to Current and Previous </a:t>
            </a:r>
            <a:r>
              <a:rPr lang="en-US" dirty="0" err="1" smtClean="0"/>
              <a:t>STudents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5039220"/>
            <a:ext cx="145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Clipart.com</a:t>
            </a:r>
            <a:endParaRPr lang="en-US" dirty="0"/>
          </a:p>
        </p:txBody>
      </p:sp>
      <p:pic>
        <p:nvPicPr>
          <p:cNvPr id="4" name="Picture 3" descr="12 Flyer 15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47" y="1992923"/>
            <a:ext cx="5636846" cy="43557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All-University Special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1243463"/>
          </a:xfrm>
        </p:spPr>
        <p:txBody>
          <a:bodyPr/>
          <a:lstStyle/>
          <a:p>
            <a:r>
              <a:rPr lang="en-US" dirty="0" smtClean="0"/>
              <a:t>Work with any department or entity that is interested in Religious Studies</a:t>
            </a:r>
            <a:endParaRPr lang="en-US" dirty="0"/>
          </a:p>
        </p:txBody>
      </p:sp>
      <p:pic>
        <p:nvPicPr>
          <p:cNvPr id="4" name="Picture 3" descr="Barnet flye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280">
            <a:off x="5381653" y="2969829"/>
            <a:ext cx="2827966" cy="34867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Rel and Pol Flyer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2541">
            <a:off x="757209" y="3087488"/>
            <a:ext cx="3816581" cy="29491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31462" y="6086231"/>
            <a:ext cx="341922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</a:rPr>
              <a:t>We help to fund other people’s ideas!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880126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Distribute Literature at Every event</a:t>
            </a:r>
            <a:endParaRPr lang="en-US" dirty="0"/>
          </a:p>
        </p:txBody>
      </p:sp>
      <p:pic>
        <p:nvPicPr>
          <p:cNvPr id="6" name="Content Placeholder 5" descr="2012Final Minor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" r="-1075"/>
          <a:stretch/>
        </p:blipFill>
        <p:spPr>
          <a:xfrm rot="21356101">
            <a:off x="526954" y="1641445"/>
            <a:ext cx="3387960" cy="4329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12 Summary Flyer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3486">
            <a:off x="4522938" y="1958946"/>
            <a:ext cx="4213522" cy="32559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864189" y="5539089"/>
            <a:ext cx="3404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•"/>
            </a:pPr>
            <a:r>
              <a:rPr lang="en-US" dirty="0" smtClean="0"/>
              <a:t>55 Bulletin Boards on Campus</a:t>
            </a:r>
          </a:p>
          <a:p>
            <a:pPr marL="285750" indent="-285750">
              <a:buFontTx/>
              <a:buChar char="•"/>
            </a:pPr>
            <a:r>
              <a:rPr lang="en-US" dirty="0" smtClean="0"/>
              <a:t>5 Bulletin Boards in front of Center’s Offices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044102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Showcase Classes</a:t>
            </a:r>
            <a:endParaRPr lang="en-US" dirty="0"/>
          </a:p>
        </p:txBody>
      </p:sp>
      <p:pic>
        <p:nvPicPr>
          <p:cNvPr id="6" name="Content Placeholder 5" descr="DSCF5046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9" r="4967" b="6319"/>
          <a:stretch/>
        </p:blipFill>
        <p:spPr>
          <a:xfrm rot="21391239">
            <a:off x="451723" y="1648731"/>
            <a:ext cx="4067005" cy="46063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DSCF504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7" t="6865" r="27228" b="7509"/>
          <a:stretch/>
        </p:blipFill>
        <p:spPr>
          <a:xfrm rot="424042">
            <a:off x="5649548" y="1761542"/>
            <a:ext cx="3016174" cy="45258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7349556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Showcase Faculty</a:t>
            </a:r>
            <a:endParaRPr lang="en-US" dirty="0"/>
          </a:p>
        </p:txBody>
      </p:sp>
      <p:pic>
        <p:nvPicPr>
          <p:cNvPr id="4" name="Content Placeholder 3" descr="2012 2 Bulletin sma.jpe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" t="2675" r="3432" b="6879"/>
          <a:stretch/>
        </p:blipFill>
        <p:spPr>
          <a:xfrm>
            <a:off x="972836" y="1403480"/>
            <a:ext cx="7120633" cy="50403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7661891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Invite Adjunct Faculty to Lecture </a:t>
            </a:r>
            <a:br>
              <a:rPr lang="en-US" dirty="0" smtClean="0"/>
            </a:br>
            <a:r>
              <a:rPr lang="en-US" dirty="0" smtClean="0"/>
              <a:t>on Campus</a:t>
            </a:r>
            <a:endParaRPr lang="en-US" dirty="0"/>
          </a:p>
        </p:txBody>
      </p:sp>
      <p:pic>
        <p:nvPicPr>
          <p:cNvPr id="4" name="Content Placeholder 3" descr="Helen Hwang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0" r="29751"/>
          <a:stretch/>
        </p:blipFill>
        <p:spPr>
          <a:xfrm rot="21215863">
            <a:off x="1361985" y="2091469"/>
            <a:ext cx="2770400" cy="31839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2 Beck Concert. jpg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4"/>
          <a:stretch/>
        </p:blipFill>
        <p:spPr>
          <a:xfrm rot="381147">
            <a:off x="4923692" y="2598615"/>
            <a:ext cx="3424908" cy="35702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4650743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6528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Create Press Releases for University Relations </a:t>
            </a:r>
            <a:br>
              <a:rPr lang="en-US" sz="2400" dirty="0" smtClean="0"/>
            </a:br>
            <a:r>
              <a:rPr lang="en-US" sz="2400" dirty="0" smtClean="0"/>
              <a:t>and Ads for Student Newspaper</a:t>
            </a:r>
            <a:endParaRPr lang="en-US" sz="2400" dirty="0"/>
          </a:p>
        </p:txBody>
      </p:sp>
      <p:pic>
        <p:nvPicPr>
          <p:cNvPr id="4" name="Content Placeholder 3" descr="3x10FULL AD MAR29ISSUE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r="-229"/>
          <a:stretch/>
        </p:blipFill>
        <p:spPr>
          <a:xfrm>
            <a:off x="3296839" y="1646660"/>
            <a:ext cx="3067142" cy="47685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0077" y="3272692"/>
            <a:ext cx="2559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Photos are taken of every special event and shared!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465956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Advertise on UCM Webpages</a:t>
            </a:r>
            <a:endParaRPr lang="en-US" dirty="0"/>
          </a:p>
        </p:txBody>
      </p:sp>
      <p:pic>
        <p:nvPicPr>
          <p:cNvPr id="4" name="Content Placeholder 3" descr="Screen shot 2012-06-28 at 4.13.25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7" t="11637" r="28118" b="8283"/>
          <a:stretch/>
        </p:blipFill>
        <p:spPr>
          <a:xfrm>
            <a:off x="1875691" y="1426307"/>
            <a:ext cx="5197231" cy="51832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Oval Callout 8"/>
          <p:cNvSpPr/>
          <p:nvPr/>
        </p:nvSpPr>
        <p:spPr>
          <a:xfrm>
            <a:off x="5558692" y="2862385"/>
            <a:ext cx="3184769" cy="1123462"/>
          </a:xfrm>
          <a:prstGeom prst="wedgeEllipseCallout">
            <a:avLst>
              <a:gd name="adj1" fmla="val -58870"/>
              <a:gd name="adj2" fmla="val 10684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 are on the front of the webpages almost every week!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191478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Create Interesting classes </a:t>
            </a:r>
            <a:br>
              <a:rPr lang="en-US" dirty="0" smtClean="0"/>
            </a:br>
            <a:r>
              <a:rPr lang="en-US" dirty="0" smtClean="0"/>
              <a:t>and Group Travel</a:t>
            </a:r>
            <a:endParaRPr lang="en-US" dirty="0"/>
          </a:p>
        </p:txBody>
      </p:sp>
      <p:pic>
        <p:nvPicPr>
          <p:cNvPr id="4" name="Content Placeholder 3" descr="Ship2.jpeg"/>
          <p:cNvPicPr>
            <a:picLocks noGrp="1" noChangeAspect="1"/>
          </p:cNvPicPr>
          <p:nvPr>
            <p:ph idx="1"/>
          </p:nvPr>
        </p:nvPicPr>
        <p:blipFill>
          <a:blip r:embed="rId2"/>
          <a:srcRect l="-14001" r="-14001"/>
          <a:stretch>
            <a:fillRect/>
          </a:stretch>
        </p:blipFill>
        <p:spPr>
          <a:xfrm>
            <a:off x="861019" y="1470727"/>
            <a:ext cx="7296852" cy="3801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Alaska Banner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72" y="5494175"/>
            <a:ext cx="7891863" cy="1028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 up for Today!!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26464"/>
            <a:ext cx="7772400" cy="410658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Why place RS online?</a:t>
            </a:r>
          </a:p>
          <a:p>
            <a:r>
              <a:rPr lang="en-US" sz="2400" dirty="0" smtClean="0"/>
              <a:t>Where we are today!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How we got there!  </a:t>
            </a:r>
          </a:p>
          <a:p>
            <a:r>
              <a:rPr lang="en-US" sz="2400" dirty="0" smtClean="0"/>
              <a:t>Successful Marketing Strategies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Recruiting, Development, and Support of Faculty</a:t>
            </a:r>
          </a:p>
          <a:p>
            <a:r>
              <a:rPr lang="en-US" sz="2400" dirty="0" smtClean="0">
                <a:solidFill>
                  <a:srgbClr val="0000FF"/>
                </a:solidFill>
              </a:rPr>
              <a:t>Helpdesk blues!</a:t>
            </a:r>
          </a:p>
          <a:p>
            <a:r>
              <a:rPr lang="en-US" sz="2400" dirty="0" smtClean="0">
                <a:solidFill>
                  <a:srgbClr val="0000FF"/>
                </a:solidFill>
              </a:rPr>
              <a:t>Other Challenges!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What about tomorrow?</a:t>
            </a:r>
          </a:p>
        </p:txBody>
      </p:sp>
      <p:pic>
        <p:nvPicPr>
          <p:cNvPr id="4" name="Picture 3" descr="Hinduism banner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073" y="5533049"/>
            <a:ext cx="7827070" cy="11102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Crying dog:jpe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5083">
            <a:off x="3476713" y="3396530"/>
            <a:ext cx="901150" cy="1238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118843">
            <a:off x="812439" y="1184306"/>
            <a:ext cx="8098227" cy="4784737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latin typeface="Chalkduster"/>
                <a:cs typeface="Chalkduster"/>
              </a:rPr>
              <a:t>Recruiting Competent Faculty!</a:t>
            </a:r>
            <a:endParaRPr lang="en-US" sz="7200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115080574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Recruiting Specialists </a:t>
            </a:r>
            <a:br>
              <a:rPr lang="en-US" dirty="0" smtClean="0"/>
            </a:br>
            <a:r>
              <a:rPr lang="en-US" dirty="0" smtClean="0"/>
              <a:t>for On-Line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730992"/>
          </a:xfrm>
        </p:spPr>
        <p:txBody>
          <a:bodyPr>
            <a:normAutofit lnSpcReduction="10000"/>
          </a:bodyPr>
          <a:lstStyle/>
          <a:p>
            <a:r>
              <a:rPr lang="en-US" sz="2700" dirty="0" smtClean="0"/>
              <a:t>2008 Ad produced  42 Applicants</a:t>
            </a:r>
          </a:p>
          <a:p>
            <a:r>
              <a:rPr lang="en-US" sz="2700" dirty="0" smtClean="0"/>
              <a:t>Competent Scholars and Excellent Schools</a:t>
            </a:r>
          </a:p>
          <a:p>
            <a:r>
              <a:rPr lang="en-US" sz="2700" dirty="0" smtClean="0"/>
              <a:t>Locations around the World:  Africa,</a:t>
            </a:r>
          </a:p>
          <a:p>
            <a:pPr>
              <a:buNone/>
            </a:pPr>
            <a:r>
              <a:rPr lang="en-US" sz="2700" dirty="0" smtClean="0"/>
              <a:t>	UK (Oxford), Thailand, S. Africa, New Zealand, Belgium</a:t>
            </a:r>
          </a:p>
          <a:p>
            <a:pPr>
              <a:buNone/>
            </a:pPr>
            <a:r>
              <a:rPr lang="en-US" sz="2700" dirty="0" smtClean="0"/>
              <a:t>	Islands in the Caribbean, Switzerland and more!</a:t>
            </a:r>
          </a:p>
          <a:p>
            <a:r>
              <a:rPr lang="en-US" sz="2700" dirty="0" smtClean="0"/>
              <a:t>Problem:  Some could not teach at a state university</a:t>
            </a:r>
          </a:p>
          <a:p>
            <a:pPr marL="0" indent="0">
              <a:buNone/>
            </a:pPr>
            <a:r>
              <a:rPr lang="en-US" sz="2700" dirty="0" smtClean="0"/>
              <a:t>	(Too specialized or represented only one religion.)</a:t>
            </a:r>
          </a:p>
          <a:p>
            <a:r>
              <a:rPr lang="en-US" sz="2700" dirty="0" smtClean="0"/>
              <a:t>Problem:  Some pretended to know how to teach online.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Banner BB Judais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23" y="5636845"/>
            <a:ext cx="7160846" cy="8325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38099" dir="2700000" algn="ctr" rotWithShape="0">
              <a:srgbClr val="1C2FFF">
                <a:alpha val="74998"/>
              </a:srgbClr>
            </a:outerShdw>
          </a:effectLst>
        </p:spPr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Group:  Specialists</a:t>
            </a:r>
            <a:endParaRPr lang="en-US" dirty="0"/>
          </a:p>
        </p:txBody>
      </p:sp>
      <p:pic>
        <p:nvPicPr>
          <p:cNvPr id="132100" name="Picture 4" descr="hwang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56211">
            <a:off x="1219200" y="2438400"/>
            <a:ext cx="1371600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1C2FFF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01" name="Rectangle 5"/>
          <p:cNvSpPr>
            <a:spLocks noChangeArrowheads="1"/>
          </p:cNvSpPr>
          <p:nvPr/>
        </p:nvSpPr>
        <p:spPr bwMode="auto">
          <a:xfrm>
            <a:off x="3249613" y="19526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132102" name="Picture 6" descr="Wallacethum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4281">
            <a:off x="6934200" y="2743200"/>
            <a:ext cx="11176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1C2FFF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103" name="Picture 7" descr="mends_alb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90429">
            <a:off x="3124200" y="1828800"/>
            <a:ext cx="1225550" cy="1627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1C2FFF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104" name="Picture 8" descr="meyer_portrait175px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9149">
            <a:off x="5180013" y="1908175"/>
            <a:ext cx="11430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1C2FFF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07" name="Rectangle 11"/>
          <p:cNvSpPr>
            <a:spLocks noChangeArrowheads="1"/>
          </p:cNvSpPr>
          <p:nvPr/>
        </p:nvSpPr>
        <p:spPr bwMode="auto">
          <a:xfrm>
            <a:off x="5900738" y="39243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2108" name="Text Box 12"/>
          <p:cNvSpPr txBox="1">
            <a:spLocks noChangeArrowheads="1"/>
          </p:cNvSpPr>
          <p:nvPr/>
        </p:nvSpPr>
        <p:spPr bwMode="auto">
          <a:xfrm rot="-575493">
            <a:off x="1474788" y="4090988"/>
            <a:ext cx="16383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Helen Hwang, Ph.D.</a:t>
            </a:r>
          </a:p>
        </p:txBody>
      </p:sp>
      <p:sp>
        <p:nvSpPr>
          <p:cNvPr id="132109" name="Text Box 13"/>
          <p:cNvSpPr txBox="1">
            <a:spLocks noChangeArrowheads="1"/>
          </p:cNvSpPr>
          <p:nvPr/>
        </p:nvSpPr>
        <p:spPr bwMode="auto">
          <a:xfrm rot="-353750">
            <a:off x="3430588" y="3505200"/>
            <a:ext cx="1066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Albion Mends</a:t>
            </a:r>
          </a:p>
        </p:txBody>
      </p:sp>
      <p:sp>
        <p:nvSpPr>
          <p:cNvPr id="132110" name="Rectangle 14"/>
          <p:cNvSpPr>
            <a:spLocks noChangeArrowheads="1"/>
          </p:cNvSpPr>
          <p:nvPr/>
        </p:nvSpPr>
        <p:spPr bwMode="auto">
          <a:xfrm>
            <a:off x="5029200" y="3141663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2111" name="Text Box 15"/>
          <p:cNvSpPr txBox="1">
            <a:spLocks noChangeArrowheads="1"/>
          </p:cNvSpPr>
          <p:nvPr/>
        </p:nvSpPr>
        <p:spPr bwMode="auto">
          <a:xfrm rot="304656">
            <a:off x="4948238" y="3417858"/>
            <a:ext cx="1606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/>
              <a:t>Renee Curtiss </a:t>
            </a:r>
            <a:r>
              <a:rPr lang="en-US" sz="1000" dirty="0" smtClean="0"/>
              <a:t>Meyer, </a:t>
            </a:r>
            <a:r>
              <a:rPr lang="en-US" sz="1000" dirty="0" err="1" smtClean="0"/>
              <a:t>D.Min</a:t>
            </a:r>
            <a:endParaRPr lang="en-US" sz="1000" dirty="0"/>
          </a:p>
        </p:txBody>
      </p:sp>
      <p:sp>
        <p:nvSpPr>
          <p:cNvPr id="132113" name="Text Box 17"/>
          <p:cNvSpPr txBox="1">
            <a:spLocks noChangeArrowheads="1"/>
          </p:cNvSpPr>
          <p:nvPr/>
        </p:nvSpPr>
        <p:spPr bwMode="auto">
          <a:xfrm rot="502886">
            <a:off x="6713538" y="4267200"/>
            <a:ext cx="15335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Steve Wallace, Ed.D.</a:t>
            </a:r>
          </a:p>
        </p:txBody>
      </p:sp>
      <p:sp>
        <p:nvSpPr>
          <p:cNvPr id="132114" name="Text Box 18"/>
          <p:cNvSpPr txBox="1">
            <a:spLocks noChangeArrowheads="1"/>
          </p:cNvSpPr>
          <p:nvPr/>
        </p:nvSpPr>
        <p:spPr bwMode="auto">
          <a:xfrm>
            <a:off x="3810000" y="5867400"/>
            <a:ext cx="3657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/>
              <a:t> </a:t>
            </a:r>
            <a:endParaRPr lang="en-US" sz="1000" dirty="0"/>
          </a:p>
        </p:txBody>
      </p:sp>
      <p:pic>
        <p:nvPicPr>
          <p:cNvPr id="2" name="Picture 1" descr="JJamespicsm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513">
            <a:off x="2628173" y="4795173"/>
            <a:ext cx="1611179" cy="13541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Beck Concert 1 no edit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1313">
            <a:off x="5274290" y="4795173"/>
            <a:ext cx="1795820" cy="13468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742412" y="6350000"/>
            <a:ext cx="13827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Jenny James, Ph.D. </a:t>
            </a:r>
            <a:endParaRPr 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5396952" y="6295274"/>
            <a:ext cx="15504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Guy Beck, Ph.D.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740889045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118843">
            <a:off x="812439" y="1184306"/>
            <a:ext cx="8098227" cy="4784737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rgbClr val="FF0000"/>
                </a:solidFill>
                <a:latin typeface="Chalkduster"/>
                <a:cs typeface="Chalkduster"/>
              </a:rPr>
              <a:t>Development and Support of Faculty!</a:t>
            </a:r>
            <a:endParaRPr lang="en-US" sz="7200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2687498346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do for our faculty!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111992"/>
          </a:xfrm>
        </p:spPr>
        <p:txBody>
          <a:bodyPr/>
          <a:lstStyle/>
          <a:p>
            <a:r>
              <a:rPr lang="en-US" sz="2400" dirty="0" smtClean="0"/>
              <a:t>Partial support for national conferences.</a:t>
            </a:r>
          </a:p>
          <a:p>
            <a:r>
              <a:rPr lang="en-US" sz="2400" dirty="0" smtClean="0"/>
              <a:t>Resources for their online classroom.</a:t>
            </a:r>
          </a:p>
          <a:p>
            <a:r>
              <a:rPr lang="en-US" sz="2400" dirty="0" smtClean="0"/>
              <a:t>Software and technology.</a:t>
            </a:r>
          </a:p>
          <a:p>
            <a:r>
              <a:rPr lang="en-US" sz="2400" dirty="0" smtClean="0"/>
              <a:t>Grants to develop online classes.</a:t>
            </a:r>
          </a:p>
          <a:p>
            <a:r>
              <a:rPr lang="en-US" sz="2400" dirty="0" smtClean="0"/>
              <a:t>Review online classes for improvement.</a:t>
            </a:r>
          </a:p>
          <a:p>
            <a:r>
              <a:rPr lang="en-US" sz="2400" dirty="0" smtClean="0"/>
              <a:t>Recognize them in university publications.</a:t>
            </a:r>
          </a:p>
          <a:p>
            <a:r>
              <a:rPr lang="en-US" sz="2400" dirty="0" smtClean="0"/>
              <a:t>Resource for any problem!</a:t>
            </a:r>
            <a:endParaRPr lang="en-US" sz="2400" dirty="0"/>
          </a:p>
        </p:txBody>
      </p:sp>
      <p:pic>
        <p:nvPicPr>
          <p:cNvPr id="4" name="Picture 3" descr="World Views Bann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470769"/>
            <a:ext cx="8272431" cy="11598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4176029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Enhance the Careers of Adjuncts</a:t>
            </a:r>
            <a:endParaRPr lang="en-US" dirty="0"/>
          </a:p>
        </p:txBody>
      </p:sp>
      <p:pic>
        <p:nvPicPr>
          <p:cNvPr id="4" name="Content Placeholder 3" descr="AARAttendee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4" b="6454"/>
          <a:stretch>
            <a:fillRect/>
          </a:stretch>
        </p:blipFill>
        <p:spPr>
          <a:xfrm>
            <a:off x="2180493" y="2208701"/>
            <a:ext cx="4067183" cy="211906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201615" y="4835769"/>
            <a:ext cx="7789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omic Sans MS"/>
                <a:cs typeface="Comic Sans MS"/>
              </a:rPr>
              <a:t>“The Politics of Religious Studies On-Line and On Campus</a:t>
            </a:r>
            <a:r>
              <a:rPr lang="en-US" dirty="0" smtClean="0">
                <a:solidFill>
                  <a:srgbClr val="FF0000"/>
                </a:solidFill>
                <a:latin typeface="Comic Sans MS"/>
                <a:cs typeface="Comic Sans MS"/>
              </a:rPr>
              <a:t>.”</a:t>
            </a:r>
          </a:p>
          <a:p>
            <a:endParaRPr lang="en-US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r>
              <a:rPr lang="en-US" dirty="0" smtClean="0"/>
              <a:t>At the National Meeting of the American Academy of Religion in San Francisco!</a:t>
            </a:r>
          </a:p>
        </p:txBody>
      </p:sp>
    </p:spTree>
    <p:extLst>
      <p:ext uri="{BB962C8B-B14F-4D97-AF65-F5344CB8AC3E}">
        <p14:creationId xmlns:p14="http://schemas.microsoft.com/office/powerpoint/2010/main" val="2227141804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Web-Center Help for Faculty!</a:t>
            </a:r>
            <a:endParaRPr lang="en-US" dirty="0"/>
          </a:p>
        </p:txBody>
      </p:sp>
      <p:pic>
        <p:nvPicPr>
          <p:cNvPr id="4" name="Content Placeholder 3" descr="Screen shot 2012-07-23 at 11.40.52 AM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7" t="9234" r="21647" b="35798"/>
          <a:stretch/>
        </p:blipFill>
        <p:spPr>
          <a:xfrm>
            <a:off x="593969" y="1514231"/>
            <a:ext cx="7757365" cy="4767383"/>
          </a:xfrm>
        </p:spPr>
      </p:pic>
    </p:spTree>
    <p:extLst>
      <p:ext uri="{BB962C8B-B14F-4D97-AF65-F5344CB8AC3E}">
        <p14:creationId xmlns:p14="http://schemas.microsoft.com/office/powerpoint/2010/main" val="3673361533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Close up:  Web-Center for Faculty!</a:t>
            </a:r>
            <a:endParaRPr lang="en-US" dirty="0"/>
          </a:p>
        </p:txBody>
      </p:sp>
      <p:pic>
        <p:nvPicPr>
          <p:cNvPr id="4" name="Content Placeholder 3" descr="Screen shot 2012-07-23 at 11.40.52 AM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7" t="28847" r="79284" b="43388"/>
          <a:stretch/>
        </p:blipFill>
        <p:spPr>
          <a:xfrm>
            <a:off x="711197" y="1509891"/>
            <a:ext cx="2991341" cy="5096343"/>
          </a:xfrm>
        </p:spPr>
      </p:pic>
      <p:sp>
        <p:nvSpPr>
          <p:cNvPr id="6" name="Left Arrow 5"/>
          <p:cNvSpPr/>
          <p:nvPr/>
        </p:nvSpPr>
        <p:spPr>
          <a:xfrm rot="863561" flipV="1">
            <a:off x="2939815" y="3266924"/>
            <a:ext cx="2323620" cy="317893"/>
          </a:xfrm>
          <a:prstGeom prst="leftArrow">
            <a:avLst>
              <a:gd name="adj1" fmla="val 43186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58692" y="2608385"/>
            <a:ext cx="293077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Examples: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3366FF"/>
                </a:solidFill>
              </a:rPr>
              <a:t>Summary of Quality Matters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Academic Calendar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Classroom Standards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Faculty Guide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Online Course Checklist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Passwords:  Clip Art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Power Points.  Publishers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Discovering Free Films</a:t>
            </a:r>
            <a:endParaRPr lang="en-US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185444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223901">
            <a:off x="1381135" y="1455458"/>
            <a:ext cx="7590333" cy="4406608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FF0000"/>
                </a:solidFill>
                <a:latin typeface="Chalkduster"/>
                <a:cs typeface="Chalkduster"/>
              </a:rPr>
              <a:t>Challenges</a:t>
            </a:r>
          </a:p>
          <a:p>
            <a:r>
              <a:rPr lang="en-US" sz="6600" dirty="0" smtClean="0">
                <a:solidFill>
                  <a:srgbClr val="FF0000"/>
                </a:solidFill>
                <a:latin typeface="Chalkduster"/>
                <a:cs typeface="Chalkduster"/>
              </a:rPr>
              <a:t>Challenges</a:t>
            </a:r>
          </a:p>
          <a:p>
            <a:r>
              <a:rPr lang="en-US" sz="6600" dirty="0" smtClean="0">
                <a:solidFill>
                  <a:srgbClr val="FF0000"/>
                </a:solidFill>
                <a:latin typeface="Chalkduster"/>
                <a:cs typeface="Chalkduster"/>
              </a:rPr>
              <a:t>Challenges</a:t>
            </a:r>
            <a:endParaRPr lang="en-US" sz="6600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Challenges to Success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306271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Lack of Appreciation for RS by Faculty/</a:t>
            </a:r>
            <a:r>
              <a:rPr lang="en-US" dirty="0" err="1" smtClean="0"/>
              <a:t>Adm</a:t>
            </a:r>
            <a:endParaRPr lang="en-US" dirty="0" smtClean="0"/>
          </a:p>
          <a:p>
            <a:r>
              <a:rPr lang="en-US" dirty="0" smtClean="0"/>
              <a:t>Fear of Religious Studies (Other Religions)</a:t>
            </a:r>
          </a:p>
          <a:p>
            <a:r>
              <a:rPr lang="en-US" dirty="0" smtClean="0"/>
              <a:t>Competition with Larger Departments</a:t>
            </a:r>
          </a:p>
          <a:p>
            <a:r>
              <a:rPr lang="en-US" dirty="0" smtClean="0"/>
              <a:t>Crises in Funding??</a:t>
            </a:r>
          </a:p>
          <a:p>
            <a:r>
              <a:rPr lang="en-US" dirty="0" smtClean="0"/>
              <a:t>Fear of On-Line Programs</a:t>
            </a:r>
          </a:p>
          <a:p>
            <a:r>
              <a:rPr lang="en-US" dirty="0" smtClean="0"/>
              <a:t>Lack of Understanding of the Technology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1510 Banner,jpe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31" y="5273888"/>
            <a:ext cx="6695501" cy="11532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108204">
            <a:off x="809973" y="1952673"/>
            <a:ext cx="8269475" cy="401609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  <a:latin typeface="Chalkduster"/>
                <a:cs typeface="Chalkduster"/>
              </a:rPr>
              <a:t>Why we went online!</a:t>
            </a:r>
            <a:endParaRPr lang="en-US" sz="7200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4171549009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92" y="512064"/>
            <a:ext cx="7063154" cy="582090"/>
          </a:xfrm>
        </p:spPr>
        <p:txBody>
          <a:bodyPr>
            <a:normAutofit/>
          </a:bodyPr>
          <a:lstStyle/>
          <a:p>
            <a:pPr algn="ctr"/>
            <a:r>
              <a:rPr lang="en-US" sz="3100" dirty="0" smtClean="0"/>
              <a:t>Help-Desk Blues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82078"/>
            <a:ext cx="8686800" cy="405586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Director becomes Tech Service for Adjuncts</a:t>
            </a:r>
          </a:p>
          <a:p>
            <a:r>
              <a:rPr lang="en-US" dirty="0" smtClean="0"/>
              <a:t>Managing resources to support faculty</a:t>
            </a:r>
          </a:p>
          <a:p>
            <a:r>
              <a:rPr lang="en-US" dirty="0" smtClean="0"/>
              <a:t>Integrating Faculty into Planning/Research</a:t>
            </a:r>
          </a:p>
          <a:p>
            <a:pPr marL="0" indent="0">
              <a:buNone/>
            </a:pPr>
            <a:r>
              <a:rPr lang="en-US" dirty="0" smtClean="0"/>
              <a:t>	(Planning summer conference!)</a:t>
            </a:r>
          </a:p>
          <a:p>
            <a:r>
              <a:rPr lang="en-US" dirty="0" smtClean="0"/>
              <a:t>Monitoring classes in Diverse Places</a:t>
            </a:r>
          </a:p>
          <a:p>
            <a:r>
              <a:rPr lang="en-US" dirty="0" smtClean="0"/>
              <a:t>Evaluating Faculty at a Distance</a:t>
            </a:r>
          </a:p>
          <a:p>
            <a:r>
              <a:rPr lang="en-US" dirty="0" smtClean="0"/>
              <a:t>Subbing for Faculty at a Distance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Crying dog:jpe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6873">
            <a:off x="7112115" y="3186645"/>
            <a:ext cx="1621464" cy="22289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Buddhism banner. jpe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3" y="5567359"/>
            <a:ext cx="7772400" cy="10149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123909">
            <a:off x="1080696" y="2015435"/>
            <a:ext cx="8011483" cy="3895507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FF0000"/>
                </a:solidFill>
                <a:latin typeface="Chalkduster"/>
                <a:cs typeface="Chalkduster"/>
              </a:rPr>
              <a:t>What is ahead?</a:t>
            </a:r>
            <a:endParaRPr lang="en-US" sz="6600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Campus Technology Online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halkboard"/>
                <a:cs typeface="Chalkboard"/>
              </a:rPr>
              <a:t>	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Chalkboard"/>
                <a:cs typeface="Chalkboard"/>
              </a:rPr>
              <a:t>	</a:t>
            </a:r>
            <a:r>
              <a:rPr lang="en-US" dirty="0" smtClean="0">
                <a:solidFill>
                  <a:srgbClr val="FF0000"/>
                </a:solidFill>
                <a:latin typeface="Chalkboard"/>
                <a:cs typeface="Chalkboard"/>
              </a:rPr>
              <a:t>“By </a:t>
            </a:r>
            <a:r>
              <a:rPr lang="en-US" dirty="0">
                <a:solidFill>
                  <a:srgbClr val="FF0000"/>
                </a:solidFill>
                <a:latin typeface="Chalkboard"/>
                <a:cs typeface="Chalkboard"/>
              </a:rPr>
              <a:t>virtually every measure, electronic learning is experiencing unprecedented growth and will continue to do so for the foreseeable future</a:t>
            </a:r>
            <a:r>
              <a:rPr lang="en-US" dirty="0" smtClean="0">
                <a:solidFill>
                  <a:srgbClr val="FF0000"/>
                </a:solidFill>
                <a:latin typeface="Chalkboard"/>
                <a:cs typeface="Chalkboard"/>
              </a:rPr>
              <a:t>.”</a:t>
            </a:r>
          </a:p>
          <a:p>
            <a:endParaRPr lang="en-US" dirty="0">
              <a:solidFill>
                <a:srgbClr val="FF0000"/>
              </a:solidFill>
              <a:latin typeface="Chalkboard"/>
              <a:cs typeface="Chalkboard"/>
            </a:endParaRPr>
          </a:p>
          <a:p>
            <a:pPr marL="0" indent="0">
              <a:buNone/>
            </a:pPr>
            <a:r>
              <a:rPr lang="en-US" dirty="0" smtClean="0"/>
              <a:t>						David Nagel</a:t>
            </a:r>
            <a:endParaRPr lang="en-US" dirty="0"/>
          </a:p>
        </p:txBody>
      </p:sp>
      <p:pic>
        <p:nvPicPr>
          <p:cNvPr id="5" name="Picture 4" descr="KoineGreek%5Flett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46" y="5593207"/>
            <a:ext cx="7315200" cy="973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4074647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6467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On-Line may become Main Line</a:t>
            </a:r>
          </a:p>
          <a:p>
            <a:r>
              <a:rPr lang="en-US" dirty="0" smtClean="0"/>
              <a:t>Virtual Communication/Faculty Meetings</a:t>
            </a:r>
          </a:p>
          <a:p>
            <a:r>
              <a:rPr lang="en-US" dirty="0" smtClean="0"/>
              <a:t>International Faculty and Friends</a:t>
            </a:r>
          </a:p>
          <a:p>
            <a:r>
              <a:rPr lang="en-US" dirty="0" smtClean="0"/>
              <a:t>More Classes, more Funds, more Professors, more Students</a:t>
            </a:r>
          </a:p>
          <a:p>
            <a:r>
              <a:rPr lang="en-US" dirty="0" smtClean="0"/>
              <a:t>Erosion of Tenure, Full-Time Academy, Income</a:t>
            </a:r>
          </a:p>
          <a:p>
            <a:r>
              <a:rPr lang="en-US" dirty="0" smtClean="0"/>
              <a:t>Erosion of historic criteria for Tenure</a:t>
            </a:r>
          </a:p>
          <a:p>
            <a:r>
              <a:rPr lang="en-US" dirty="0" smtClean="0"/>
              <a:t>Erosion of Academic Standards/Quality??????????</a:t>
            </a:r>
          </a:p>
          <a:p>
            <a:r>
              <a:rPr lang="en-US" dirty="0" smtClean="0"/>
              <a:t>Constriction of the Number of Programs Offered</a:t>
            </a:r>
          </a:p>
          <a:p>
            <a:r>
              <a:rPr lang="en-US" dirty="0" smtClean="0"/>
              <a:t>Education:  Individual rather than Community</a:t>
            </a:r>
          </a:p>
          <a:p>
            <a:r>
              <a:rPr lang="en-US" dirty="0" smtClean="0"/>
              <a:t>(Today for myself, I prefer face-to-face!)</a:t>
            </a:r>
          </a:p>
          <a:p>
            <a:endParaRPr lang="en-US" dirty="0" smtClean="0"/>
          </a:p>
        </p:txBody>
      </p:sp>
      <p:pic>
        <p:nvPicPr>
          <p:cNvPr id="4" name="Picture 3" descr="Twelve Tribes Banner.jpg"/>
          <p:cNvPicPr>
            <a:picLocks noChangeAspect="1"/>
          </p:cNvPicPr>
          <p:nvPr/>
        </p:nvPicPr>
        <p:blipFill>
          <a:blip r:embed="rId2"/>
          <a:srcRect t="57515"/>
          <a:stretch>
            <a:fillRect/>
          </a:stretch>
        </p:blipFill>
        <p:spPr>
          <a:xfrm>
            <a:off x="563623" y="5470769"/>
            <a:ext cx="8128000" cy="11948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4194" y="918308"/>
            <a:ext cx="8117405" cy="51618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solidFill>
                  <a:srgbClr val="FF0000"/>
                </a:solidFill>
                <a:latin typeface="Chalkduster"/>
                <a:cs typeface="Chalkduster"/>
              </a:rPr>
              <a:t>Ending, now!</a:t>
            </a:r>
            <a:endParaRPr lang="en-US" sz="2800" dirty="0" smtClean="0">
              <a:solidFill>
                <a:srgbClr val="FF0000"/>
              </a:solidFill>
              <a:latin typeface="Chalkduster"/>
              <a:cs typeface="Chalkduster"/>
            </a:endParaRPr>
          </a:p>
          <a:p>
            <a:pPr marL="0" indent="0" algn="ctr">
              <a:buNone/>
            </a:pPr>
            <a:endParaRPr lang="en-US" sz="2800" dirty="0">
              <a:solidFill>
                <a:srgbClr val="FF0000"/>
              </a:solidFill>
              <a:latin typeface="Chalkduster"/>
              <a:cs typeface="Chalkduster"/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FF0000"/>
                </a:solidFill>
                <a:latin typeface="Chalkduster"/>
                <a:cs typeface="Chalkduster"/>
              </a:rPr>
              <a:t>Do you have any 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FF0000"/>
                </a:solidFill>
                <a:latin typeface="Chalkduster"/>
                <a:cs typeface="Chalkduster"/>
              </a:rPr>
              <a:t>questions or</a:t>
            </a:r>
            <a:r>
              <a:rPr lang="en-US" dirty="0" smtClean="0">
                <a:solidFill>
                  <a:srgbClr val="FF0000"/>
                </a:solidFill>
                <a:latin typeface="Chalkduster"/>
                <a:cs typeface="Chalkduster"/>
              </a:rPr>
              <a:t> comments?</a:t>
            </a:r>
          </a:p>
          <a:p>
            <a:pPr algn="ctr"/>
            <a:endParaRPr lang="en-US" dirty="0" smtClean="0">
              <a:solidFill>
                <a:srgbClr val="FF0000"/>
              </a:solidFill>
              <a:latin typeface="Chalkduster"/>
              <a:cs typeface="Chalkduster"/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  <a:latin typeface="Chalkduster"/>
                <a:cs typeface="Chalkduster"/>
              </a:rPr>
              <a:t>Thank you for the interest!</a:t>
            </a:r>
            <a:endParaRPr lang="en-US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  <p:pic>
        <p:nvPicPr>
          <p:cNvPr id="2" name="Picture 1" descr="082%5Fcolormarb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461" y="5666300"/>
            <a:ext cx="6897078" cy="8276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 Place RS On-Line?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26464"/>
            <a:ext cx="7772400" cy="396404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Lack of Budgetary </a:t>
            </a:r>
            <a:r>
              <a:rPr lang="en-US" dirty="0" smtClean="0"/>
              <a:t>Support</a:t>
            </a:r>
          </a:p>
          <a:p>
            <a:r>
              <a:rPr lang="en-US" dirty="0" smtClean="0"/>
              <a:t>Flexibility in Scheduling</a:t>
            </a:r>
          </a:p>
          <a:p>
            <a:r>
              <a:rPr lang="en-US" dirty="0" smtClean="0"/>
              <a:t>Larger Market for Classes</a:t>
            </a:r>
          </a:p>
          <a:p>
            <a:r>
              <a:rPr lang="en-US" dirty="0" smtClean="0"/>
              <a:t>Growth in Program/students</a:t>
            </a:r>
          </a:p>
          <a:p>
            <a:r>
              <a:rPr lang="en-US" dirty="0" smtClean="0"/>
              <a:t>Incentive to Create On-Line Classes</a:t>
            </a:r>
          </a:p>
          <a:p>
            <a:r>
              <a:rPr lang="en-US" dirty="0" smtClean="0"/>
              <a:t>Creative Engine/Technology </a:t>
            </a:r>
          </a:p>
          <a:p>
            <a:r>
              <a:rPr lang="en-US" dirty="0" smtClean="0"/>
              <a:t>Flexible Schedule for Professors</a:t>
            </a:r>
          </a:p>
          <a:p>
            <a:r>
              <a:rPr lang="en-US" dirty="0" smtClean="0"/>
              <a:t>Recruitment of Faculty.  UCM is not close to anything!</a:t>
            </a:r>
            <a:endParaRPr lang="en-US" dirty="0"/>
          </a:p>
        </p:txBody>
      </p:sp>
      <p:pic>
        <p:nvPicPr>
          <p:cNvPr id="4" name="Picture 3" descr="NatAmerbanner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34" y="5584879"/>
            <a:ext cx="7684524" cy="11143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108204">
            <a:off x="726901" y="1575832"/>
            <a:ext cx="8269475" cy="4411244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  <a:latin typeface="Chalkduster"/>
                <a:cs typeface="Chalkduster"/>
              </a:rPr>
              <a:t>Where we are today!</a:t>
            </a:r>
            <a:endParaRPr lang="en-US" sz="7200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Fiscal Prosperity!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906838"/>
          </a:xfrm>
        </p:spPr>
        <p:txBody>
          <a:bodyPr>
            <a:normAutofit lnSpcReduction="10000"/>
          </a:bodyPr>
          <a:lstStyle/>
          <a:p>
            <a:r>
              <a:rPr lang="en-US" sz="2400" i="1" dirty="0" smtClean="0">
                <a:solidFill>
                  <a:srgbClr val="0000FF"/>
                </a:solidFill>
              </a:rPr>
              <a:t>How did we do it without any funds? </a:t>
            </a:r>
          </a:p>
          <a:p>
            <a:r>
              <a:rPr lang="en-US" sz="2400" i="1" dirty="0" smtClean="0">
                <a:solidFill>
                  <a:srgbClr val="0000FF"/>
                </a:solidFill>
              </a:rPr>
              <a:t>Revenue Share from Extended Studies</a:t>
            </a:r>
          </a:p>
          <a:p>
            <a:r>
              <a:rPr lang="en-US" sz="2400" dirty="0" smtClean="0"/>
              <a:t>2127 Generated Student Credit Hours </a:t>
            </a:r>
          </a:p>
          <a:p>
            <a:r>
              <a:rPr lang="en-US" sz="2400" dirty="0" smtClean="0"/>
              <a:t>Gross Revenue:  $400K</a:t>
            </a:r>
          </a:p>
          <a:p>
            <a:r>
              <a:rPr lang="en-US" sz="2400" dirty="0" smtClean="0"/>
              <a:t>Net Revenue:  $209K</a:t>
            </a:r>
          </a:p>
          <a:p>
            <a:r>
              <a:rPr lang="en-US" sz="2400" dirty="0" smtClean="0"/>
              <a:t>Faculty include:</a:t>
            </a:r>
          </a:p>
          <a:p>
            <a:pPr lvl="1"/>
            <a:r>
              <a:rPr lang="en-US" sz="2400" dirty="0" smtClean="0"/>
              <a:t>1 FT (8 courses)</a:t>
            </a:r>
          </a:p>
          <a:p>
            <a:pPr lvl="1"/>
            <a:r>
              <a:rPr lang="en-US" sz="2400" dirty="0" smtClean="0"/>
              <a:t>2 PT Face-</a:t>
            </a:r>
            <a:r>
              <a:rPr lang="en-US" sz="2400" dirty="0" err="1" smtClean="0"/>
              <a:t>toFace</a:t>
            </a:r>
            <a:r>
              <a:rPr lang="en-US" sz="2400" dirty="0" smtClean="0"/>
              <a:t> (10 courses)</a:t>
            </a:r>
          </a:p>
          <a:p>
            <a:pPr lvl="1"/>
            <a:r>
              <a:rPr lang="en-US" sz="2400" dirty="0" smtClean="0"/>
              <a:t>4 PT Online (18 + courses)</a:t>
            </a:r>
          </a:p>
          <a:p>
            <a:pPr lvl="1"/>
            <a:endParaRPr lang="en-US" sz="2400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 descr="Islam_banner_w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76" y="5548923"/>
            <a:ext cx="7571153" cy="1136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5629888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118843">
            <a:off x="812439" y="1184306"/>
            <a:ext cx="8098227" cy="4784737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halkduster"/>
                <a:cs typeface="Chalkduster"/>
              </a:rPr>
              <a:t>Successful marketing strategies</a:t>
            </a:r>
            <a:r>
              <a:rPr lang="en-US" sz="7200" dirty="0" smtClean="0">
                <a:solidFill>
                  <a:srgbClr val="FF0000"/>
                </a:solidFill>
                <a:latin typeface="Chalkduster"/>
                <a:cs typeface="Chalkduster"/>
              </a:rPr>
              <a:t>!</a:t>
            </a:r>
          </a:p>
          <a:p>
            <a:r>
              <a:rPr lang="en-US" sz="4700" dirty="0" smtClean="0">
                <a:solidFill>
                  <a:srgbClr val="3366FF"/>
                </a:solidFill>
                <a:latin typeface="Chalkduster"/>
                <a:cs typeface="Chalkduster"/>
              </a:rPr>
              <a:t>How do students find our classes?</a:t>
            </a:r>
            <a:endParaRPr lang="en-US" sz="4700" dirty="0">
              <a:solidFill>
                <a:srgbClr val="3366FF"/>
              </a:solidFill>
              <a:latin typeface="Chalkduster"/>
              <a:cs typeface="Chalkduster"/>
            </a:endParaRPr>
          </a:p>
        </p:txBody>
      </p:sp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700" dirty="0" smtClean="0"/>
              <a:t>What we do to Recruit Students</a:t>
            </a:r>
            <a:endParaRPr lang="en-US" sz="3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517329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Created a Video about Alaska Class with an introduction to RS.   </a:t>
            </a:r>
            <a:r>
              <a:rPr lang="en-US" sz="2000" dirty="0"/>
              <a:t>W</a:t>
            </a:r>
            <a:r>
              <a:rPr lang="en-US" sz="2000" dirty="0" smtClean="0"/>
              <a:t>ith Carol Knight, UCM </a:t>
            </a:r>
            <a:r>
              <a:rPr lang="en-US" sz="2000" dirty="0"/>
              <a:t> </a:t>
            </a:r>
          </a:p>
          <a:p>
            <a:pPr marL="0" indent="0">
              <a:buNone/>
            </a:pPr>
            <a:r>
              <a:rPr lang="en-US" sz="2000" dirty="0">
                <a:hlinkClick r:id="rId2"/>
              </a:rPr>
              <a:t>http://www.youtube.com/watch?v=</a:t>
            </a:r>
            <a:r>
              <a:rPr lang="en-US" sz="2000" dirty="0" smtClean="0">
                <a:hlinkClick r:id="rId2"/>
              </a:rPr>
              <a:t>SmdMIK2zdqU</a:t>
            </a:r>
            <a:endParaRPr lang="en-US" sz="2000" dirty="0"/>
          </a:p>
        </p:txBody>
      </p:sp>
      <p:pic>
        <p:nvPicPr>
          <p:cNvPr id="4" name="Picture 3" descr="Legal%20Issues%20Rel%5Fltr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315" y="5606579"/>
            <a:ext cx="7091988" cy="10846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Presenter Files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217615"/>
            <a:ext cx="8686800" cy="386251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1.	Introduces </a:t>
            </a:r>
            <a:r>
              <a:rPr lang="en-US" i="1" dirty="0" smtClean="0"/>
              <a:t>The Center </a:t>
            </a:r>
            <a:r>
              <a:rPr lang="en-US" dirty="0" smtClean="0"/>
              <a:t>to the Students</a:t>
            </a:r>
          </a:p>
          <a:p>
            <a:pPr marL="0" indent="0">
              <a:buNone/>
            </a:pPr>
            <a:r>
              <a:rPr lang="en-US" dirty="0" smtClean="0"/>
              <a:t>2.	Introduces Faculty Member to the Students 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  <a:hlinkClick r:id="rId2"/>
              </a:rPr>
              <a:t>http://ucmconnect.ucmo.edu/p68423201/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" name="Picture 3" descr="2008 RS Banner B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8" y="5554134"/>
            <a:ext cx="7102230" cy="9469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3776809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ヒラギノ角ゴ Pro W6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ＭＳ Ｐゴシック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Trek.thmx</Template>
  <TotalTime>3261</TotalTime>
  <Words>710</Words>
  <Application>Microsoft Macintosh PowerPoint</Application>
  <PresentationFormat>On-screen Show (4:3)</PresentationFormat>
  <Paragraphs>161</Paragraphs>
  <Slides>34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Trek</vt:lpstr>
      <vt:lpstr>Reaching for the Stars           not the Cloud.   Managing and Developing an On-line Program in Religious Studies</vt:lpstr>
      <vt:lpstr>Line up for Today!!</vt:lpstr>
      <vt:lpstr>PowerPoint Presentation</vt:lpstr>
      <vt:lpstr>Why Place RS On-Line?</vt:lpstr>
      <vt:lpstr>PowerPoint Presentation</vt:lpstr>
      <vt:lpstr>Fiscal Prosperity!</vt:lpstr>
      <vt:lpstr>PowerPoint Presentation</vt:lpstr>
      <vt:lpstr>What we do to Recruit Students</vt:lpstr>
      <vt:lpstr>Create Presenter Files</vt:lpstr>
      <vt:lpstr>Keep Web-Pages up-to-Date!</vt:lpstr>
      <vt:lpstr>    Hard Copy and Digital Flyers Sent  to Current and Previous STudents</vt:lpstr>
      <vt:lpstr>All-University Special Events</vt:lpstr>
      <vt:lpstr>Distribute Literature at Every event</vt:lpstr>
      <vt:lpstr>Showcase Classes</vt:lpstr>
      <vt:lpstr>Showcase Faculty</vt:lpstr>
      <vt:lpstr>Invite Adjunct Faculty to Lecture  on Campus</vt:lpstr>
      <vt:lpstr>Create Press Releases for University Relations  and Ads for Student Newspaper</vt:lpstr>
      <vt:lpstr>Advertise on UCM Webpages</vt:lpstr>
      <vt:lpstr>Create Interesting classes  and Group Travel</vt:lpstr>
      <vt:lpstr>PowerPoint Presentation</vt:lpstr>
      <vt:lpstr>Recruiting Specialists  for On-Line Teaching</vt:lpstr>
      <vt:lpstr>The Group:  Specialists</vt:lpstr>
      <vt:lpstr>PowerPoint Presentation</vt:lpstr>
      <vt:lpstr>What we do for our faculty!</vt:lpstr>
      <vt:lpstr>Enhance the Careers of Adjuncts</vt:lpstr>
      <vt:lpstr>Web-Center Help for Faculty!</vt:lpstr>
      <vt:lpstr>Close up:  Web-Center for Faculty!</vt:lpstr>
      <vt:lpstr>PowerPoint Presentation</vt:lpstr>
      <vt:lpstr>Challenges to Success</vt:lpstr>
      <vt:lpstr>Help-Desk Blues</vt:lpstr>
      <vt:lpstr>PowerPoint Presentation</vt:lpstr>
      <vt:lpstr>Campus Technology Online</vt:lpstr>
      <vt:lpstr>The Future</vt:lpstr>
      <vt:lpstr>PowerPoint Presentation</vt:lpstr>
    </vt:vector>
  </TitlesOfParts>
  <Company>UCMO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 Demand</dc:title>
  <dc:creator>Photoshop Build Account</dc:creator>
  <cp:lastModifiedBy>Photoshop Build Account</cp:lastModifiedBy>
  <cp:revision>173</cp:revision>
  <dcterms:created xsi:type="dcterms:W3CDTF">2011-11-17T15:58:34Z</dcterms:created>
  <dcterms:modified xsi:type="dcterms:W3CDTF">2012-08-02T17:38:17Z</dcterms:modified>
</cp:coreProperties>
</file>