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theme/theme12.xml" ContentType="application/vnd.openxmlformats-officedocument.theme+xml"/>
  <Override PartName="/ppt/slideLayouts/slideLayout23.xml" ContentType="application/vnd.openxmlformats-officedocument.presentationml.slideLayout+xml"/>
  <Override PartName="/ppt/theme/theme13.xml" ContentType="application/vnd.openxmlformats-officedocument.theme+xml"/>
  <Override PartName="/ppt/slideLayouts/slideLayout24.xml" ContentType="application/vnd.openxmlformats-officedocument.presentationml.slideLayout+xml"/>
  <Override PartName="/ppt/theme/theme14.xml" ContentType="application/vnd.openxmlformats-officedocument.theme+xml"/>
  <Override PartName="/ppt/slideLayouts/slideLayout25.xml" ContentType="application/vnd.openxmlformats-officedocument.presentationml.slideLayout+xml"/>
  <Override PartName="/ppt/theme/theme15.xml" ContentType="application/vnd.openxmlformats-officedocument.theme+xml"/>
  <Override PartName="/ppt/slideLayouts/slideLayout26.xml" ContentType="application/vnd.openxmlformats-officedocument.presentationml.slideLayout+xml"/>
  <Override PartName="/ppt/theme/theme16.xml" ContentType="application/vnd.openxmlformats-officedocument.theme+xml"/>
  <Override PartName="/ppt/slideLayouts/slideLayout27.xml" ContentType="application/vnd.openxmlformats-officedocument.presentationml.slideLayout+xml"/>
  <Override PartName="/ppt/theme/theme17.xml" ContentType="application/vnd.openxmlformats-officedocument.theme+xml"/>
  <Override PartName="/ppt/slideLayouts/slideLayout28.xml" ContentType="application/vnd.openxmlformats-officedocument.presentationml.slideLayout+xml"/>
  <Override PartName="/ppt/theme/theme18.xml" ContentType="application/vnd.openxmlformats-officedocument.theme+xml"/>
  <Override PartName="/ppt/slideLayouts/slideLayout29.xml" ContentType="application/vnd.openxmlformats-officedocument.presentationml.slideLayout+xml"/>
  <Override PartName="/ppt/theme/theme19.xml" ContentType="application/vnd.openxmlformats-officedocument.theme+xml"/>
  <Override PartName="/ppt/slideLayouts/slideLayout30.xml" ContentType="application/vnd.openxmlformats-officedocument.presentationml.slideLayout+xml"/>
  <Override PartName="/ppt/theme/theme20.xml" ContentType="application/vnd.openxmlformats-officedocument.theme+xml"/>
  <Override PartName="/ppt/slideLayouts/slideLayout31.xml" ContentType="application/vnd.openxmlformats-officedocument.presentationml.slideLayout+xml"/>
  <Override PartName="/ppt/theme/theme21.xml" ContentType="application/vnd.openxmlformats-officedocument.theme+xml"/>
  <Override PartName="/ppt/slideLayouts/slideLayout32.xml" ContentType="application/vnd.openxmlformats-officedocument.presentationml.slideLayout+xml"/>
  <Override PartName="/ppt/theme/theme22.xml" ContentType="application/vnd.openxmlformats-officedocument.theme+xml"/>
  <Override PartName="/ppt/slideLayouts/slideLayout33.xml" ContentType="application/vnd.openxmlformats-officedocument.presentationml.slideLayout+xml"/>
  <Override PartName="/ppt/theme/theme23.xml" ContentType="application/vnd.openxmlformats-officedocument.theme+xml"/>
  <Override PartName="/ppt/slideLayouts/slideLayout34.xml" ContentType="application/vnd.openxmlformats-officedocument.presentationml.slideLayout+xml"/>
  <Override PartName="/ppt/theme/theme24.xml" ContentType="application/vnd.openxmlformats-officedocument.theme+xml"/>
  <Override PartName="/ppt/slideLayouts/slideLayout35.xml" ContentType="application/vnd.openxmlformats-officedocument.presentationml.slideLayout+xml"/>
  <Override PartName="/ppt/theme/theme25.xml" ContentType="application/vnd.openxmlformats-officedocument.theme+xml"/>
  <Override PartName="/ppt/slideLayouts/slideLayout36.xml" ContentType="application/vnd.openxmlformats-officedocument.presentationml.slideLayout+xml"/>
  <Override PartName="/ppt/theme/theme26.xml" ContentType="application/vnd.openxmlformats-officedocument.theme+xml"/>
  <Override PartName="/ppt/slideLayouts/slideLayout37.xml" ContentType="application/vnd.openxmlformats-officedocument.presentationml.slideLayout+xml"/>
  <Override PartName="/ppt/theme/theme27.xml" ContentType="application/vnd.openxmlformats-officedocument.theme+xml"/>
  <Override PartName="/ppt/slideLayouts/slideLayout38.xml" ContentType="application/vnd.openxmlformats-officedocument.presentationml.slideLayout+xml"/>
  <Override PartName="/ppt/theme/theme28.xml" ContentType="application/vnd.openxmlformats-officedocument.theme+xml"/>
  <Override PartName="/ppt/slideLayouts/slideLayout39.xml" ContentType="application/vnd.openxmlformats-officedocument.presentationml.slideLayout+xml"/>
  <Override PartName="/ppt/theme/theme29.xml" ContentType="application/vnd.openxmlformats-officedocument.theme+xml"/>
  <Override PartName="/ppt/slideLayouts/slideLayout40.xml" ContentType="application/vnd.openxmlformats-officedocument.presentationml.slideLayout+xml"/>
  <Override PartName="/ppt/theme/theme30.xml" ContentType="application/vnd.openxmlformats-officedocument.theme+xml"/>
  <Override PartName="/ppt/theme/theme3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  <p:sldMasterId id="2147483871" r:id="rId2"/>
    <p:sldMasterId id="2147483873" r:id="rId3"/>
    <p:sldMasterId id="2147483875" r:id="rId4"/>
    <p:sldMasterId id="2147483877" r:id="rId5"/>
    <p:sldMasterId id="2147483879" r:id="rId6"/>
    <p:sldMasterId id="2147483881" r:id="rId7"/>
    <p:sldMasterId id="2147483883" r:id="rId8"/>
    <p:sldMasterId id="2147483885" r:id="rId9"/>
    <p:sldMasterId id="2147483887" r:id="rId10"/>
    <p:sldMasterId id="2147483889" r:id="rId11"/>
    <p:sldMasterId id="2147483891" r:id="rId12"/>
    <p:sldMasterId id="2147483893" r:id="rId13"/>
    <p:sldMasterId id="2147483895" r:id="rId14"/>
    <p:sldMasterId id="2147483897" r:id="rId15"/>
    <p:sldMasterId id="2147483899" r:id="rId16"/>
    <p:sldMasterId id="2147483901" r:id="rId17"/>
    <p:sldMasterId id="2147483903" r:id="rId18"/>
    <p:sldMasterId id="2147483905" r:id="rId19"/>
    <p:sldMasterId id="2147483907" r:id="rId20"/>
    <p:sldMasterId id="2147483909" r:id="rId21"/>
    <p:sldMasterId id="2147483911" r:id="rId22"/>
    <p:sldMasterId id="2147483913" r:id="rId23"/>
    <p:sldMasterId id="2147483915" r:id="rId24"/>
    <p:sldMasterId id="2147483917" r:id="rId25"/>
    <p:sldMasterId id="2147483919" r:id="rId26"/>
    <p:sldMasterId id="2147483921" r:id="rId27"/>
    <p:sldMasterId id="2147483923" r:id="rId28"/>
    <p:sldMasterId id="2147483925" r:id="rId29"/>
    <p:sldMasterId id="2147483927" r:id="rId30"/>
  </p:sldMasterIdLst>
  <p:notesMasterIdLst>
    <p:notesMasterId r:id="rId68"/>
  </p:notesMasterIdLst>
  <p:sldIdLst>
    <p:sldId id="314" r:id="rId31"/>
    <p:sldId id="256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38" r:id="rId43"/>
    <p:sldId id="339" r:id="rId44"/>
    <p:sldId id="340" r:id="rId45"/>
    <p:sldId id="341" r:id="rId46"/>
    <p:sldId id="342" r:id="rId47"/>
    <p:sldId id="343" r:id="rId48"/>
    <p:sldId id="296" r:id="rId49"/>
    <p:sldId id="297" r:id="rId50"/>
    <p:sldId id="298" r:id="rId51"/>
    <p:sldId id="299" r:id="rId52"/>
    <p:sldId id="300" r:id="rId53"/>
    <p:sldId id="301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326" r:id="rId66"/>
    <p:sldId id="327" r:id="rId67"/>
  </p:sldIdLst>
  <p:sldSz cx="9144000" cy="6858000" type="screen4x3"/>
  <p:notesSz cx="6858000" cy="9144000"/>
  <p:custDataLst>
    <p:tags r:id="rId6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00"/>
    <a:srgbClr val="FFFF99"/>
    <a:srgbClr val="FFFFFF"/>
    <a:srgbClr val="9A5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705" autoAdjust="0"/>
  </p:normalViewPr>
  <p:slideViewPr>
    <p:cSldViewPr>
      <p:cViewPr varScale="1">
        <p:scale>
          <a:sx n="72" d="100"/>
          <a:sy n="72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4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9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4.xml"/><Relationship Id="rId42" Type="http://schemas.openxmlformats.org/officeDocument/2006/relationships/slide" Target="slides/slide12.xml"/><Relationship Id="rId47" Type="http://schemas.openxmlformats.org/officeDocument/2006/relationships/slide" Target="slides/slide17.xml"/><Relationship Id="rId50" Type="http://schemas.openxmlformats.org/officeDocument/2006/relationships/slide" Target="slides/slide20.xml"/><Relationship Id="rId55" Type="http://schemas.openxmlformats.org/officeDocument/2006/relationships/slide" Target="slides/slide25.xml"/><Relationship Id="rId63" Type="http://schemas.openxmlformats.org/officeDocument/2006/relationships/slide" Target="slides/slide33.xml"/><Relationship Id="rId68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2.xml"/><Relationship Id="rId37" Type="http://schemas.openxmlformats.org/officeDocument/2006/relationships/slide" Target="slides/slide7.xml"/><Relationship Id="rId40" Type="http://schemas.openxmlformats.org/officeDocument/2006/relationships/slide" Target="slides/slide10.xml"/><Relationship Id="rId45" Type="http://schemas.openxmlformats.org/officeDocument/2006/relationships/slide" Target="slides/slide15.xml"/><Relationship Id="rId53" Type="http://schemas.openxmlformats.org/officeDocument/2006/relationships/slide" Target="slides/slide23.xml"/><Relationship Id="rId58" Type="http://schemas.openxmlformats.org/officeDocument/2006/relationships/slide" Target="slides/slide28.xml"/><Relationship Id="rId66" Type="http://schemas.openxmlformats.org/officeDocument/2006/relationships/slide" Target="slides/slide36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6.xml"/><Relationship Id="rId49" Type="http://schemas.openxmlformats.org/officeDocument/2006/relationships/slide" Target="slides/slide19.xml"/><Relationship Id="rId57" Type="http://schemas.openxmlformats.org/officeDocument/2006/relationships/slide" Target="slides/slide27.xml"/><Relationship Id="rId61" Type="http://schemas.openxmlformats.org/officeDocument/2006/relationships/slide" Target="slides/slide3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.xml"/><Relationship Id="rId44" Type="http://schemas.openxmlformats.org/officeDocument/2006/relationships/slide" Target="slides/slide14.xml"/><Relationship Id="rId52" Type="http://schemas.openxmlformats.org/officeDocument/2006/relationships/slide" Target="slides/slide22.xml"/><Relationship Id="rId60" Type="http://schemas.openxmlformats.org/officeDocument/2006/relationships/slide" Target="slides/slide30.xml"/><Relationship Id="rId65" Type="http://schemas.openxmlformats.org/officeDocument/2006/relationships/slide" Target="slides/slide35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" Target="slides/slide5.xml"/><Relationship Id="rId43" Type="http://schemas.openxmlformats.org/officeDocument/2006/relationships/slide" Target="slides/slide13.xml"/><Relationship Id="rId48" Type="http://schemas.openxmlformats.org/officeDocument/2006/relationships/slide" Target="slides/slide18.xml"/><Relationship Id="rId56" Type="http://schemas.openxmlformats.org/officeDocument/2006/relationships/slide" Target="slides/slide26.xml"/><Relationship Id="rId64" Type="http://schemas.openxmlformats.org/officeDocument/2006/relationships/slide" Target="slides/slide34.xml"/><Relationship Id="rId69" Type="http://schemas.openxmlformats.org/officeDocument/2006/relationships/tags" Target="tags/tag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1.xml"/><Relationship Id="rId72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3.xml"/><Relationship Id="rId38" Type="http://schemas.openxmlformats.org/officeDocument/2006/relationships/slide" Target="slides/slide8.xml"/><Relationship Id="rId46" Type="http://schemas.openxmlformats.org/officeDocument/2006/relationships/slide" Target="slides/slide16.xml"/><Relationship Id="rId59" Type="http://schemas.openxmlformats.org/officeDocument/2006/relationships/slide" Target="slides/slide29.xml"/><Relationship Id="rId67" Type="http://schemas.openxmlformats.org/officeDocument/2006/relationships/slide" Target="slides/slide37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1.xml"/><Relationship Id="rId54" Type="http://schemas.openxmlformats.org/officeDocument/2006/relationships/slide" Target="slides/slide24.xml"/><Relationship Id="rId62" Type="http://schemas.openxmlformats.org/officeDocument/2006/relationships/slide" Target="slides/slide32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341F5-C80D-4EF4-AD30-96E01957C4C3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E347D-5C84-47C7-8EE4-0CAA9E7891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1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CBA53-083E-4456-B72F-0E11F0728D0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737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CBA53-083E-4456-B72F-0E11F0728D0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737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CBA53-083E-4456-B72F-0E11F0728D0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9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CBA53-083E-4456-B72F-0E11F0728D0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5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CBA53-083E-4456-B72F-0E11F0728D0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5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98310" y="4544267"/>
            <a:ext cx="7016025" cy="75737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84754" y="5508203"/>
            <a:ext cx="5713213" cy="61967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6443" y="6609844"/>
            <a:ext cx="1904881" cy="233812"/>
          </a:xfrm>
        </p:spPr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748" y="6609844"/>
            <a:ext cx="2894504" cy="2338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2676" y="6609844"/>
            <a:ext cx="1904881" cy="233812"/>
          </a:xfrm>
        </p:spPr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08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0199" y="1170493"/>
            <a:ext cx="2233802" cy="53704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5933" y="1170493"/>
            <a:ext cx="6566977" cy="53704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37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98310" y="4544267"/>
            <a:ext cx="7016025" cy="75737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84754" y="5508203"/>
            <a:ext cx="5713213" cy="61967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6443" y="6609844"/>
            <a:ext cx="1904881" cy="233812"/>
          </a:xfrm>
        </p:spPr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748" y="6609844"/>
            <a:ext cx="2894504" cy="233812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2676" y="6609844"/>
            <a:ext cx="1904881" cy="233812"/>
          </a:xfrm>
        </p:spPr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98310" y="4544267"/>
            <a:ext cx="7016025" cy="75737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84754" y="5508203"/>
            <a:ext cx="5713213" cy="61967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6443" y="6609844"/>
            <a:ext cx="1904881" cy="233812"/>
          </a:xfrm>
        </p:spPr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748" y="6609844"/>
            <a:ext cx="2894504" cy="233812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2676" y="6609844"/>
            <a:ext cx="1904881" cy="233812"/>
          </a:xfrm>
        </p:spPr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96" y="4406563"/>
            <a:ext cx="7772543" cy="136270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96" y="2906151"/>
            <a:ext cx="7772543" cy="1500412"/>
          </a:xfrm>
        </p:spPr>
        <p:txBody>
          <a:bodyPr anchor="b"/>
          <a:lstStyle>
            <a:lvl1pPr marL="0" indent="0">
              <a:buNone/>
              <a:defRPr sz="1800"/>
            </a:lvl1pPr>
            <a:lvl2pPr marL="412394" indent="0">
              <a:buNone/>
              <a:defRPr sz="1600"/>
            </a:lvl2pPr>
            <a:lvl3pPr marL="824789" indent="0">
              <a:buNone/>
              <a:defRPr sz="1400"/>
            </a:lvl3pPr>
            <a:lvl4pPr marL="1237183" indent="0">
              <a:buNone/>
              <a:defRPr sz="1300"/>
            </a:lvl4pPr>
            <a:lvl5pPr marL="1649578" indent="0">
              <a:buNone/>
              <a:defRPr sz="1300"/>
            </a:lvl5pPr>
            <a:lvl6pPr marL="2061972" indent="0">
              <a:buNone/>
              <a:defRPr sz="1300"/>
            </a:lvl6pPr>
            <a:lvl7pPr marL="2474366" indent="0">
              <a:buNone/>
              <a:defRPr sz="1300"/>
            </a:lvl7pPr>
            <a:lvl8pPr marL="2886761" indent="0">
              <a:buNone/>
              <a:defRPr sz="1300"/>
            </a:lvl8pPr>
            <a:lvl9pPr marL="329915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6341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96" y="4406563"/>
            <a:ext cx="7772543" cy="136270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96" y="2906151"/>
            <a:ext cx="7772543" cy="1500412"/>
          </a:xfrm>
        </p:spPr>
        <p:txBody>
          <a:bodyPr anchor="b"/>
          <a:lstStyle>
            <a:lvl1pPr marL="0" indent="0">
              <a:buNone/>
              <a:defRPr sz="1800"/>
            </a:lvl1pPr>
            <a:lvl2pPr marL="412394" indent="0">
              <a:buNone/>
              <a:defRPr sz="1600"/>
            </a:lvl2pPr>
            <a:lvl3pPr marL="824789" indent="0">
              <a:buNone/>
              <a:defRPr sz="1400"/>
            </a:lvl3pPr>
            <a:lvl4pPr marL="1237183" indent="0">
              <a:buNone/>
              <a:defRPr sz="1300"/>
            </a:lvl4pPr>
            <a:lvl5pPr marL="1649578" indent="0">
              <a:buNone/>
              <a:defRPr sz="1300"/>
            </a:lvl5pPr>
            <a:lvl6pPr marL="2061972" indent="0">
              <a:buNone/>
              <a:defRPr sz="1300"/>
            </a:lvl6pPr>
            <a:lvl7pPr marL="2474366" indent="0">
              <a:buNone/>
              <a:defRPr sz="1300"/>
            </a:lvl7pPr>
            <a:lvl8pPr marL="2886761" indent="0">
              <a:buNone/>
              <a:defRPr sz="1300"/>
            </a:lvl8pPr>
            <a:lvl9pPr marL="329915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6341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5933" y="2272134"/>
            <a:ext cx="4400390" cy="426885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3612" y="2272134"/>
            <a:ext cx="4400389" cy="426885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775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5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29" y="273976"/>
            <a:ext cx="8228742" cy="11432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29" y="1534838"/>
            <a:ext cx="4040007" cy="63975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2394" indent="0">
              <a:buNone/>
              <a:defRPr sz="1800" b="1"/>
            </a:lvl2pPr>
            <a:lvl3pPr marL="824789" indent="0">
              <a:buNone/>
              <a:defRPr sz="1600" b="1"/>
            </a:lvl3pPr>
            <a:lvl4pPr marL="1237183" indent="0">
              <a:buNone/>
              <a:defRPr sz="1400" b="1"/>
            </a:lvl4pPr>
            <a:lvl5pPr marL="1649578" indent="0">
              <a:buNone/>
              <a:defRPr sz="1400" b="1"/>
            </a:lvl5pPr>
            <a:lvl6pPr marL="2061972" indent="0">
              <a:buNone/>
              <a:defRPr sz="1400" b="1"/>
            </a:lvl6pPr>
            <a:lvl7pPr marL="2474366" indent="0">
              <a:buNone/>
              <a:defRPr sz="1400" b="1"/>
            </a:lvl7pPr>
            <a:lvl8pPr marL="2886761" indent="0">
              <a:buNone/>
              <a:defRPr sz="1400" b="1"/>
            </a:lvl8pPr>
            <a:lvl9pPr marL="3299155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29" y="2174593"/>
            <a:ext cx="4040007" cy="39518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935" y="1534838"/>
            <a:ext cx="4041436" cy="63975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2394" indent="0">
              <a:buNone/>
              <a:defRPr sz="1800" b="1"/>
            </a:lvl2pPr>
            <a:lvl3pPr marL="824789" indent="0">
              <a:buNone/>
              <a:defRPr sz="1600" b="1"/>
            </a:lvl3pPr>
            <a:lvl4pPr marL="1237183" indent="0">
              <a:buNone/>
              <a:defRPr sz="1400" b="1"/>
            </a:lvl4pPr>
            <a:lvl5pPr marL="1649578" indent="0">
              <a:buNone/>
              <a:defRPr sz="1400" b="1"/>
            </a:lvl5pPr>
            <a:lvl6pPr marL="2061972" indent="0">
              <a:buNone/>
              <a:defRPr sz="1400" b="1"/>
            </a:lvl6pPr>
            <a:lvl7pPr marL="2474366" indent="0">
              <a:buNone/>
              <a:defRPr sz="1400" b="1"/>
            </a:lvl7pPr>
            <a:lvl8pPr marL="2886761" indent="0">
              <a:buNone/>
              <a:defRPr sz="1400" b="1"/>
            </a:lvl8pPr>
            <a:lvl9pPr marL="3299155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935" y="2174593"/>
            <a:ext cx="4041436" cy="39518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59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656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0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30" y="272542"/>
            <a:ext cx="3007481" cy="116188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7" y="272541"/>
            <a:ext cx="5111144" cy="5853901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30" y="1434428"/>
            <a:ext cx="3007481" cy="4692014"/>
          </a:xfrm>
        </p:spPr>
        <p:txBody>
          <a:bodyPr/>
          <a:lstStyle>
            <a:lvl1pPr marL="0" indent="0">
              <a:buNone/>
              <a:defRPr sz="1300"/>
            </a:lvl1pPr>
            <a:lvl2pPr marL="412394" indent="0">
              <a:buNone/>
              <a:defRPr sz="1100"/>
            </a:lvl2pPr>
            <a:lvl3pPr marL="824789" indent="0">
              <a:buNone/>
              <a:defRPr sz="900"/>
            </a:lvl3pPr>
            <a:lvl4pPr marL="1237183" indent="0">
              <a:buNone/>
              <a:defRPr sz="800"/>
            </a:lvl4pPr>
            <a:lvl5pPr marL="1649578" indent="0">
              <a:buNone/>
              <a:defRPr sz="800"/>
            </a:lvl5pPr>
            <a:lvl6pPr marL="2061972" indent="0">
              <a:buNone/>
              <a:defRPr sz="800"/>
            </a:lvl6pPr>
            <a:lvl7pPr marL="2474366" indent="0">
              <a:buNone/>
              <a:defRPr sz="800"/>
            </a:lvl7pPr>
            <a:lvl8pPr marL="2886761" indent="0">
              <a:buNone/>
              <a:defRPr sz="800"/>
            </a:lvl8pPr>
            <a:lvl9pPr marL="329915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87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904" y="4801030"/>
            <a:ext cx="5487258" cy="56659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904" y="612502"/>
            <a:ext cx="5487258" cy="4115373"/>
          </a:xfrm>
        </p:spPr>
        <p:txBody>
          <a:bodyPr/>
          <a:lstStyle>
            <a:lvl1pPr marL="0" indent="0">
              <a:buNone/>
              <a:defRPr sz="2900"/>
            </a:lvl1pPr>
            <a:lvl2pPr marL="412394" indent="0">
              <a:buNone/>
              <a:defRPr sz="2500"/>
            </a:lvl2pPr>
            <a:lvl3pPr marL="824789" indent="0">
              <a:buNone/>
              <a:defRPr sz="2200"/>
            </a:lvl3pPr>
            <a:lvl4pPr marL="1237183" indent="0">
              <a:buNone/>
              <a:defRPr sz="1800"/>
            </a:lvl4pPr>
            <a:lvl5pPr marL="1649578" indent="0">
              <a:buNone/>
              <a:defRPr sz="1800"/>
            </a:lvl5pPr>
            <a:lvl6pPr marL="2061972" indent="0">
              <a:buNone/>
              <a:defRPr sz="1800"/>
            </a:lvl6pPr>
            <a:lvl7pPr marL="2474366" indent="0">
              <a:buNone/>
              <a:defRPr sz="1800"/>
            </a:lvl7pPr>
            <a:lvl8pPr marL="2886761" indent="0">
              <a:buNone/>
              <a:defRPr sz="1800"/>
            </a:lvl8pPr>
            <a:lvl9pPr marL="3299155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904" y="5367629"/>
            <a:ext cx="5487258" cy="804714"/>
          </a:xfrm>
        </p:spPr>
        <p:txBody>
          <a:bodyPr/>
          <a:lstStyle>
            <a:lvl1pPr marL="0" indent="0">
              <a:buNone/>
              <a:defRPr sz="1300"/>
            </a:lvl1pPr>
            <a:lvl2pPr marL="412394" indent="0">
              <a:buNone/>
              <a:defRPr sz="1100"/>
            </a:lvl2pPr>
            <a:lvl3pPr marL="824789" indent="0">
              <a:buNone/>
              <a:defRPr sz="900"/>
            </a:lvl3pPr>
            <a:lvl4pPr marL="1237183" indent="0">
              <a:buNone/>
              <a:defRPr sz="800"/>
            </a:lvl4pPr>
            <a:lvl5pPr marL="1649578" indent="0">
              <a:buNone/>
              <a:defRPr sz="800"/>
            </a:lvl5pPr>
            <a:lvl6pPr marL="2061972" indent="0">
              <a:buNone/>
              <a:defRPr sz="800"/>
            </a:lvl6pPr>
            <a:lvl7pPr marL="2474366" indent="0">
              <a:buNone/>
              <a:defRPr sz="800"/>
            </a:lvl7pPr>
            <a:lvl8pPr marL="2886761" indent="0">
              <a:buNone/>
              <a:defRPr sz="800"/>
            </a:lvl8pPr>
            <a:lvl9pPr marL="329915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5F89-F42A-415E-903D-A173E1F2ED2A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B715-F871-414D-8655-F7B160C71D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06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2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2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8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2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30.xml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31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32.xml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33.xml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34.xml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5.xml"/><Relationship Id="rId1" Type="http://schemas.openxmlformats.org/officeDocument/2006/relationships/slideLayout" Target="../slideLayouts/slideLayout35.xml"/></Relationships>
</file>

<file path=ppt/slideMasters/_rels/slideMaster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6.xml"/><Relationship Id="rId1" Type="http://schemas.openxmlformats.org/officeDocument/2006/relationships/slideLayout" Target="../slideLayouts/slideLayout36.xml"/></Relationships>
</file>

<file path=ppt/slideMasters/_rels/slideMaster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7.xml"/><Relationship Id="rId1" Type="http://schemas.openxmlformats.org/officeDocument/2006/relationships/slideLayout" Target="../slideLayouts/slideLayout37.xml"/></Relationships>
</file>

<file path=ppt/slideMasters/_rels/slideMaster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8.xml"/><Relationship Id="rId1" Type="http://schemas.openxmlformats.org/officeDocument/2006/relationships/slideLayout" Target="../slideLayouts/slideLayout38.xml"/></Relationships>
</file>

<file path=ppt/slideMasters/_rels/slideMaster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9.xml"/><Relationship Id="rId1" Type="http://schemas.openxmlformats.org/officeDocument/2006/relationships/slideLayout" Target="../slideLayouts/slideLayout3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0.xml"/><Relationship Id="rId1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933" y="1170493"/>
            <a:ext cx="8938067" cy="103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933" y="2272134"/>
            <a:ext cx="8938067" cy="42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933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defTabSz="915001">
              <a:defRPr sz="1100"/>
            </a:lvl1pPr>
          </a:lstStyle>
          <a:p>
            <a:fld id="{D67C5F89-F42A-415E-903D-A173E1F2ED2A}" type="datetimeFigureOut">
              <a:rPr lang="en-US" smtClean="0">
                <a:solidFill>
                  <a:srgbClr val="000000"/>
                </a:solidFill>
              </a:rPr>
              <a:pPr/>
              <a:t>8/10/2012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132" y="6592630"/>
            <a:ext cx="2894504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defTabSz="915001">
              <a:defRPr sz="11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818" y="6592630"/>
            <a:ext cx="1904881" cy="22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defTabSz="915001">
              <a:defRPr sz="1100"/>
            </a:lvl1pPr>
          </a:lstStyle>
          <a:p>
            <a:fld id="{49D8B715-F871-414D-8655-F7B160C71DF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</p:sldLayoutIdLst>
  <p:txStyles>
    <p:titleStyle>
      <a:lvl1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12394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824789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237183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649578" algn="ctr" defTabSz="915001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231" indent="-342231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3170" indent="-286385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2676" indent="-227677" algn="l" defTabSz="915001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99461" indent="-227677" algn="l" defTabSz="915001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677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470071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882465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294860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707254" indent="-229108" algn="l" defTabSz="915001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94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789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183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78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366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761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55" algn="l" defTabSz="8247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pyright.com/Services/copyrightoncampus/content/digital.html" TargetMode="External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copyright.net/digitalslider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2pu.org/en/" TargetMode="External"/><Relationship Id="rId7" Type="http://schemas.openxmlformats.org/officeDocument/2006/relationships/hyperlink" Target="http://www.loc.gov/teachers/copyrightmystery/" TargetMode="External"/><Relationship Id="rId2" Type="http://schemas.openxmlformats.org/officeDocument/2006/relationships/hyperlink" Target="http://www.copyright.com/Services/copyrightoncampus/intro/index.html" TargetMode="Externa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://www.centerforsocialmedia.org/fair-use/related-materials/codes/code-best-practices-fair-use-scholarly-research-communication" TargetMode="External"/><Relationship Id="rId5" Type="http://schemas.openxmlformats.org/officeDocument/2006/relationships/hyperlink" Target="http://copyright.columbia.edu/copyright/fair-use/fair-use-checklist/" TargetMode="External"/><Relationship Id="rId4" Type="http://schemas.openxmlformats.org/officeDocument/2006/relationships/hyperlink" Target="http://archive.p2pu.org/general/node/5642/document/7053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okofodds.com/Accidents-Death/Galleries/Watch-Out-Household-Hazards/(slide)/7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fairuse.stanford.edu/images/FairUseTest.gif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copyright.gov/title17/92chap1.html" TargetMode="Externa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.google.com/scholar_case?case=17826705839648059877&amp;hl=en&amp;as_sdt=2&amp;as_vis=1&amp;oi=scholarr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.creativecommons.org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6.png"/><Relationship Id="rId5" Type="http://schemas.openxmlformats.org/officeDocument/2006/relationships/hyperlink" Target="http://www.doaj.org/" TargetMode="External"/><Relationship Id="rId4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copyright.columbia.edu/" TargetMode="External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COPYRIGHT in the AGE of </a:t>
            </a:r>
            <a:r>
              <a:rPr lang="en-US" b="1" i="1" dirty="0" smtClean="0">
                <a:solidFill>
                  <a:schemeClr val="tx1"/>
                </a:solidFill>
              </a:rPr>
              <a:t>ANYTHING GOES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 smtClean="0"/>
              <a:t>SIDLIT 2012, August 2-3, 2012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036459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Fair Use Checklist: PURPOSE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4172891"/>
              </p:ext>
            </p:extLst>
          </p:nvPr>
        </p:nvGraphicFramePr>
        <p:xfrm>
          <a:off x="533398" y="2133600"/>
          <a:ext cx="8305802" cy="4470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52901"/>
                <a:gridCol w="4152901"/>
              </a:tblGrid>
              <a:tr h="52324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2000" b="1" u="sng" dirty="0" smtClean="0"/>
                        <a:t>Favoring</a:t>
                      </a:r>
                      <a:endParaRPr lang="en-US" sz="2000" b="1" u="sng" dirty="0"/>
                    </a:p>
                  </a:txBody>
                  <a:tcPr marL="102144" marR="102144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2000" b="1" u="sng" dirty="0" smtClean="0"/>
                        <a:t>Opposing</a:t>
                      </a:r>
                      <a:endParaRPr lang="en-US" sz="2000" b="1" u="sng" dirty="0"/>
                    </a:p>
                  </a:txBody>
                  <a:tcPr marL="102144" marR="102144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Teaching (including multiple copies for classroom</a:t>
                      </a:r>
                      <a:r>
                        <a:rPr lang="en-US" baseline="0" dirty="0" smtClean="0"/>
                        <a:t> use)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Research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Scholarship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Nonprofit educational institution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Criticism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Comment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News reporting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Transformative or productive use (changes the work for new utility)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Restricted access (to students or other appropriate group)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Parody</a:t>
                      </a:r>
                    </a:p>
                  </a:txBody>
                  <a:tcPr marL="102144" marR="102144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Commercial activity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Profiting from the use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Entertainment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Bad-faith</a:t>
                      </a:r>
                      <a:r>
                        <a:rPr lang="en-US" baseline="0" dirty="0" smtClean="0"/>
                        <a:t> behavior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Denying credit to original author</a:t>
                      </a:r>
                      <a:endParaRPr lang="en-US" dirty="0"/>
                    </a:p>
                  </a:txBody>
                  <a:tcPr marL="102144" marR="102144"/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Fair Use Checklist: NATURE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0293012"/>
              </p:ext>
            </p:extLst>
          </p:nvPr>
        </p:nvGraphicFramePr>
        <p:xfrm>
          <a:off x="609599" y="2271713"/>
          <a:ext cx="8077202" cy="1717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8601"/>
                <a:gridCol w="4038601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2000" b="1" u="sng" dirty="0" smtClean="0"/>
                        <a:t>Favoring</a:t>
                      </a:r>
                      <a:endParaRPr lang="en-US" b="1" u="sng" dirty="0"/>
                    </a:p>
                  </a:txBody>
                  <a:tcPr marL="105149" marR="105149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2000" b="1" u="sng" dirty="0" smtClean="0"/>
                        <a:t>Opposing</a:t>
                      </a:r>
                      <a:endParaRPr lang="en-US" sz="2000" b="1" u="sng" dirty="0"/>
                    </a:p>
                  </a:txBody>
                  <a:tcPr marL="105149" marR="105149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Published work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Factual or nonfiction based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Important to favored educational objectives</a:t>
                      </a:r>
                    </a:p>
                  </a:txBody>
                  <a:tcPr marL="105149" marR="105149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Unpublished work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Highly creative work (art, music, novels, films, plays)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Fiction</a:t>
                      </a:r>
                      <a:endParaRPr lang="en-US" dirty="0"/>
                    </a:p>
                  </a:txBody>
                  <a:tcPr marL="105149" marR="105149"/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Fair Use Checklist: AMOUNT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5624011"/>
              </p:ext>
            </p:extLst>
          </p:nvPr>
        </p:nvGraphicFramePr>
        <p:xfrm>
          <a:off x="533399" y="2271713"/>
          <a:ext cx="8305800" cy="1717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52900"/>
                <a:gridCol w="415290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2000" b="1" u="sng" dirty="0" smtClean="0"/>
                        <a:t>Favoring</a:t>
                      </a:r>
                      <a:endParaRPr lang="en-US" b="1" u="sng" dirty="0"/>
                    </a:p>
                  </a:txBody>
                  <a:tcPr marL="103126" marR="1031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2000" b="1" u="sng" dirty="0" smtClean="0"/>
                        <a:t>Opposing</a:t>
                      </a:r>
                      <a:endParaRPr lang="en-US" b="1" u="sng" dirty="0"/>
                    </a:p>
                  </a:txBody>
                  <a:tcPr marL="103126" marR="103126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Small quantity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Portion used is not central or significant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Amount is appropriate for favored educational purpose</a:t>
                      </a:r>
                    </a:p>
                  </a:txBody>
                  <a:tcPr marL="103126" marR="103126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Large portion or whole work used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Portion used is central to “heart of the work”</a:t>
                      </a:r>
                      <a:endParaRPr lang="en-US" dirty="0"/>
                    </a:p>
                  </a:txBody>
                  <a:tcPr marL="103126" marR="103126"/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Fair Use Checklist: EFFECT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741668"/>
              </p:ext>
            </p:extLst>
          </p:nvPr>
        </p:nvGraphicFramePr>
        <p:xfrm>
          <a:off x="533399" y="2271713"/>
          <a:ext cx="8305802" cy="3627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6201"/>
                <a:gridCol w="4419601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2000" b="1" u="sng" dirty="0" smtClean="0"/>
                        <a:t>Favoring</a:t>
                      </a:r>
                      <a:endParaRPr lang="en-US" b="1" u="sng" dirty="0"/>
                    </a:p>
                  </a:txBody>
                  <a:tcPr marL="103126" marR="1031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="1" u="sng" dirty="0" smtClean="0"/>
                        <a:t>Opposing</a:t>
                      </a:r>
                      <a:endParaRPr lang="en-US" b="1" u="sng" dirty="0"/>
                    </a:p>
                  </a:txBody>
                  <a:tcPr marL="103126" marR="103126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User owns lawfully purchased or acquired copy of original work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One or few copies made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No significant effect on the market or potential market for copyrighted work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No similar product marketed by the copyright holder</a:t>
                      </a:r>
                    </a:p>
                    <a:p>
                      <a:pPr marL="285750" indent="-285750"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Lack of a licensing mechanism</a:t>
                      </a:r>
                    </a:p>
                  </a:txBody>
                  <a:tcPr marL="103126" marR="103126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Could replace sale of copyrighted work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Significantly impairs</a:t>
                      </a:r>
                      <a:r>
                        <a:rPr lang="en-US" baseline="0" dirty="0" smtClean="0"/>
                        <a:t> market or potential market for copyrighted work or derivative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Reasonably available licensing mechanism for use of the copyrighted work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Affordable permission available for using work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Numerous copies made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You made it accessible on the web or in other public forum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Repeated or long-term use</a:t>
                      </a:r>
                      <a:endParaRPr lang="en-US" dirty="0"/>
                    </a:p>
                  </a:txBody>
                  <a:tcPr marL="103126" marR="103126"/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Posting Materials On-Line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610600" cy="4268857"/>
          </a:xfrm>
        </p:spPr>
        <p:txBody>
          <a:bodyPr>
            <a:normAutofit/>
          </a:bodyPr>
          <a:lstStyle/>
          <a:p>
            <a:r>
              <a:rPr lang="en-US" i="1" u="sng" dirty="0" smtClean="0"/>
              <a:t>Allowed If:</a:t>
            </a:r>
            <a:r>
              <a:rPr lang="en-US" i="1" dirty="0" smtClean="0"/>
              <a:t>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Instructor owns the copyright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Material is linked, not copied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Copyright owner gives permission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Material is in the public domain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Use falls within “fair use” </a:t>
            </a:r>
            <a:r>
              <a:rPr lang="en-US" sz="1800" dirty="0" smtClean="0"/>
              <a:t>[see “</a:t>
            </a:r>
            <a:r>
              <a:rPr lang="en-US" sz="1800" i="1" dirty="0" smtClean="0">
                <a:solidFill>
                  <a:schemeClr val="accent2">
                    <a:lumMod val="75000"/>
                  </a:schemeClr>
                </a:solidFill>
              </a:rPr>
              <a:t>Checklist</a:t>
            </a:r>
            <a:r>
              <a:rPr lang="en-US" sz="1800" dirty="0" smtClean="0"/>
              <a:t>”]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Use conforms to other legal exception 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Fair Use of Electronic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72134"/>
            <a:ext cx="7924800" cy="4268857"/>
          </a:xfrm>
        </p:spPr>
        <p:txBody>
          <a:bodyPr/>
          <a:lstStyle/>
          <a:p>
            <a:r>
              <a:rPr lang="en-US" dirty="0" smtClean="0"/>
              <a:t>Copyright protection in a non-digital form extends to all digital forms of that material</a:t>
            </a:r>
          </a:p>
          <a:p>
            <a:r>
              <a:rPr lang="en-US" dirty="0" smtClean="0"/>
              <a:t>See: </a:t>
            </a:r>
            <a:r>
              <a:rPr lang="en-US" b="1" dirty="0" smtClean="0">
                <a:solidFill>
                  <a:srgbClr val="0070C0"/>
                </a:solidFill>
                <a:hlinkClick r:id="rId2"/>
              </a:rPr>
              <a:t>Using Digital Content</a:t>
            </a:r>
            <a:endParaRPr lang="en-US" b="1" dirty="0" smtClean="0">
              <a:solidFill>
                <a:srgbClr val="0070C0"/>
              </a:solidFill>
            </a:endParaRPr>
          </a:p>
          <a:p>
            <a:endParaRPr lang="en-US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Public Domain </a:t>
            </a:r>
            <a:r>
              <a:rPr lang="en-US" b="0" dirty="0" smtClean="0"/>
              <a:t>(Generally)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72134"/>
            <a:ext cx="7391400" cy="426885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Short phrases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Facts and theories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Ideas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Government works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Expired copyrights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Lost copyrights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Public Domain Calculator</a:t>
            </a:r>
            <a:endParaRPr lang="en-US" dirty="0"/>
          </a:p>
        </p:txBody>
      </p:sp>
      <p:pic>
        <p:nvPicPr>
          <p:cNvPr id="4" name="Content Placeholder 3" descr="Public Domain Calcula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7865" y="2057400"/>
            <a:ext cx="7114645" cy="4268787"/>
          </a:xfrm>
        </p:spPr>
      </p:pic>
      <p:sp>
        <p:nvSpPr>
          <p:cNvPr id="7" name="Rectangle 6"/>
          <p:cNvSpPr/>
          <p:nvPr/>
        </p:nvSpPr>
        <p:spPr>
          <a:xfrm>
            <a:off x="838200" y="2286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838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4008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000000"/>
                </a:solidFill>
              </a:rPr>
              <a:t>Source</a:t>
            </a:r>
            <a:r>
              <a:rPr lang="en-US" dirty="0">
                <a:solidFill>
                  <a:srgbClr val="000000"/>
                </a:solidFill>
              </a:rPr>
              <a:t>: </a:t>
            </a:r>
            <a:r>
              <a:rPr lang="en-US" dirty="0">
                <a:solidFill>
                  <a:srgbClr val="000000"/>
                </a:solidFill>
                <a:hlinkClick r:id="rId3"/>
              </a:rPr>
              <a:t> http://librarycopyright.net/digitalslider</a:t>
            </a:r>
            <a:r>
              <a:rPr lang="en-US" b="1" dirty="0">
                <a:solidFill>
                  <a:srgbClr val="000000"/>
                </a:solidFill>
                <a:hlinkClick r:id="rId3"/>
              </a:rPr>
              <a:t>/</a:t>
            </a:r>
            <a:endParaRPr lang="en-US" b="1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Related Resources for Online Educators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2134"/>
            <a:ext cx="7924800" cy="426885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hlinkClick r:id="rId2"/>
              </a:rPr>
              <a:t>The Campus Guide to Copyright Compliance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hlinkClick r:id="rId3"/>
              </a:rPr>
              <a:t>Peer to Peer University </a:t>
            </a:r>
            <a:r>
              <a:rPr lang="en-US" dirty="0" smtClean="0"/>
              <a:t>(P2P)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hlinkClick r:id="rId4"/>
              </a:rPr>
              <a:t>Copyright 4 Educators (US)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>
                <a:hlinkClick r:id="rId5"/>
              </a:rPr>
              <a:t>Fair Use Checklist</a:t>
            </a:r>
            <a:r>
              <a:rPr lang="en-US" dirty="0" smtClean="0"/>
              <a:t> </a:t>
            </a:r>
            <a:r>
              <a:rPr lang="en-US" sz="1800" dirty="0" smtClean="0"/>
              <a:t>(Columbia University)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hlinkClick r:id="rId6"/>
              </a:rPr>
              <a:t>Code of Best Practices for Fair Use in Scholarly Research in </a:t>
            </a:r>
            <a:r>
              <a:rPr lang="en-US" u="sng" dirty="0" smtClean="0">
                <a:hlinkClick r:id="rId6"/>
              </a:rPr>
              <a:t>C</a:t>
            </a:r>
            <a:r>
              <a:rPr lang="en-US" u="sng" dirty="0" smtClean="0"/>
              <a:t>ommunication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hlinkClick r:id="rId7"/>
              </a:rPr>
              <a:t>Taking the Mystery Out of Copyright </a:t>
            </a:r>
            <a:r>
              <a:rPr lang="en-US" dirty="0" smtClean="0"/>
              <a:t> </a:t>
            </a:r>
            <a:r>
              <a:rPr lang="en-US" sz="1800" dirty="0" smtClean="0"/>
              <a:t>(U.S. Library of Congress)</a:t>
            </a:r>
            <a:endParaRPr lang="en-US" sz="18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98310" y="4544267"/>
            <a:ext cx="7016025" cy="757378"/>
          </a:xfrm>
        </p:spPr>
        <p:txBody>
          <a:bodyPr/>
          <a:lstStyle/>
          <a:p>
            <a:pPr algn="r"/>
            <a:r>
              <a:rPr lang="en-US" dirty="0" smtClean="0"/>
              <a:t>Susan Stuart</a:t>
            </a:r>
            <a:endParaRPr lang="en-US" dirty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2819400" cy="1872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401122" y="5508203"/>
            <a:ext cx="5713213" cy="619673"/>
          </a:xfrm>
        </p:spPr>
        <p:txBody>
          <a:bodyPr/>
          <a:lstStyle/>
          <a:p>
            <a:pPr algn="r"/>
            <a:r>
              <a:rPr lang="en-US" sz="2000" dirty="0" smtClean="0"/>
              <a:t>Director</a:t>
            </a:r>
            <a:r>
              <a:rPr lang="en-US" sz="2000" dirty="0"/>
              <a:t> </a:t>
            </a:r>
            <a:r>
              <a:rPr lang="en-US" sz="2000" dirty="0" smtClean="0"/>
              <a:t>of Online Education, Kansas City Kansas Community College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028499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ACADEMIC FAIR USE: A LEGAL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000" dirty="0" smtClean="0"/>
              <a:t>Leslie Reynard, Ph.D., Sarah </a:t>
            </a:r>
            <a:r>
              <a:rPr lang="en-US" sz="2000" dirty="0" err="1" smtClean="0"/>
              <a:t>Ubel</a:t>
            </a:r>
            <a:r>
              <a:rPr lang="en-US" sz="2000" dirty="0" smtClean="0"/>
              <a:t>, J.D., Ph.D., Washburn University, Topeka Kansas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The Current Copyright Climate?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418252"/>
            <a:ext cx="2514601" cy="336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 to defend a copyright infringement case</a:t>
            </a:r>
          </a:p>
          <a:p>
            <a:r>
              <a:rPr lang="en-US" dirty="0" smtClean="0"/>
              <a:t>Renewed interest in enforcement by current federal administration</a:t>
            </a:r>
          </a:p>
          <a:p>
            <a:r>
              <a:rPr lang="en-US" dirty="0" smtClean="0"/>
              <a:t>Changes to the laws by </a:t>
            </a:r>
            <a:r>
              <a:rPr lang="en-US" smtClean="0"/>
              <a:t>recent court decisions </a:t>
            </a:r>
            <a:r>
              <a:rPr lang="en-US" dirty="0" smtClean="0"/>
              <a:t>and new technologies</a:t>
            </a:r>
          </a:p>
          <a:p>
            <a:r>
              <a:rPr lang="en-US" dirty="0" smtClean="0"/>
              <a:t>Recent Ruling in Cambridge </a:t>
            </a:r>
            <a:r>
              <a:rPr lang="en-US" dirty="0"/>
              <a:t>University Press,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et </a:t>
            </a:r>
            <a:r>
              <a:rPr lang="en-US" dirty="0"/>
              <a:t>al </a:t>
            </a:r>
            <a:r>
              <a:rPr lang="en-US" dirty="0" smtClean="0"/>
              <a:t>vs. </a:t>
            </a:r>
            <a:r>
              <a:rPr lang="en-US" dirty="0"/>
              <a:t>Georgia State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6567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Unsecure e-reserves</a:t>
            </a:r>
          </a:p>
          <a:p>
            <a:r>
              <a:rPr lang="en-US" dirty="0" smtClean="0"/>
              <a:t>Posting without payment</a:t>
            </a:r>
          </a:p>
          <a:p>
            <a:r>
              <a:rPr lang="en-US" dirty="0" smtClean="0"/>
              <a:t>Copying from semester </a:t>
            </a:r>
            <a:br>
              <a:rPr lang="en-US" dirty="0" smtClean="0"/>
            </a:br>
            <a:r>
              <a:rPr lang="en-US" dirty="0" smtClean="0"/>
              <a:t>to semester</a:t>
            </a:r>
          </a:p>
          <a:p>
            <a:r>
              <a:rPr lang="en-US" dirty="0" smtClean="0"/>
              <a:t>Policies that are too </a:t>
            </a:r>
            <a:br>
              <a:rPr lang="en-US" dirty="0" smtClean="0"/>
            </a:br>
            <a:r>
              <a:rPr lang="en-US" dirty="0" smtClean="0"/>
              <a:t>vague and overly</a:t>
            </a:r>
            <a:br>
              <a:rPr lang="en-US" dirty="0" smtClean="0"/>
            </a:br>
            <a:r>
              <a:rPr lang="en-US" dirty="0" smtClean="0"/>
              <a:t> generous</a:t>
            </a:r>
          </a:p>
          <a:p>
            <a:r>
              <a:rPr lang="en-US" dirty="0" smtClean="0"/>
              <a:t>Failure to enforce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Case Against Georgia 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7780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Judges 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Ruling handed down May 13, 2012</a:t>
            </a:r>
          </a:p>
          <a:p>
            <a:r>
              <a:rPr lang="en-US" dirty="0" smtClean="0"/>
              <a:t>Mostly a victory for the GSU</a:t>
            </a:r>
          </a:p>
          <a:p>
            <a:r>
              <a:rPr lang="en-US" dirty="0" smtClean="0"/>
              <a:t>Only five of the 99 copyright infringements violated plaintiff’s copyrights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191000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9506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Four Factors of Fair Use in GSU Case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Factor One: The Purpose and Character of the Use</a:t>
            </a:r>
          </a:p>
          <a:p>
            <a:pPr lvl="1"/>
            <a:r>
              <a:rPr lang="en-US" dirty="0" smtClean="0"/>
              <a:t>Teaching </a:t>
            </a:r>
            <a:r>
              <a:rPr lang="en-US" dirty="0"/>
              <a:t>and </a:t>
            </a:r>
            <a:r>
              <a:rPr lang="en-US" dirty="0" smtClean="0"/>
              <a:t>scholarship </a:t>
            </a:r>
            <a:r>
              <a:rPr lang="en-US" dirty="0"/>
              <a:t>and by nonprofit educational </a:t>
            </a:r>
            <a:r>
              <a:rPr lang="en-US" dirty="0" smtClean="0"/>
              <a:t>institutions</a:t>
            </a:r>
          </a:p>
          <a:p>
            <a:r>
              <a:rPr lang="en-US" dirty="0" smtClean="0"/>
              <a:t>Factor Two: The Nature of the Copyrighted Work</a:t>
            </a:r>
          </a:p>
          <a:p>
            <a:pPr lvl="1"/>
            <a:r>
              <a:rPr lang="en-US" dirty="0" smtClean="0"/>
              <a:t>All of </a:t>
            </a:r>
            <a:r>
              <a:rPr lang="en-US" dirty="0"/>
              <a:t>the works at issue were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nonfiction </a:t>
            </a:r>
            <a:r>
              <a:rPr lang="en-US" dirty="0"/>
              <a:t>and educational in </a:t>
            </a:r>
            <a:r>
              <a:rPr lang="en-US" dirty="0" smtClean="0"/>
              <a:t>nature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114800"/>
            <a:ext cx="2096278" cy="209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62154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 Factors of Fair Use in GSU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Factor Three: Amount and Substantiality of the Portion Used</a:t>
            </a:r>
          </a:p>
          <a:p>
            <a:pPr lvl="1"/>
            <a:r>
              <a:rPr lang="en-US" dirty="0" smtClean="0"/>
              <a:t>If the amount is small enough it doesn’t effect the market</a:t>
            </a:r>
          </a:p>
          <a:p>
            <a:pPr lvl="1"/>
            <a:r>
              <a:rPr lang="en-US" dirty="0" smtClean="0"/>
              <a:t>Less than 10%</a:t>
            </a:r>
          </a:p>
          <a:p>
            <a:r>
              <a:rPr lang="en-US" dirty="0" smtClean="0"/>
              <a:t>Factor Four: The Effect of the </a:t>
            </a:r>
            <a:br>
              <a:rPr lang="en-US" dirty="0" smtClean="0"/>
            </a:br>
            <a:r>
              <a:rPr lang="en-US" dirty="0" smtClean="0"/>
              <a:t>Use Upon the Potential Market</a:t>
            </a:r>
          </a:p>
          <a:p>
            <a:pPr lvl="1"/>
            <a:r>
              <a:rPr lang="en-US" dirty="0"/>
              <a:t>If there's a licensing market,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that </a:t>
            </a:r>
            <a:r>
              <a:rPr lang="en-US" dirty="0"/>
              <a:t>favors the rights </a:t>
            </a:r>
            <a:r>
              <a:rPr lang="en-US" dirty="0" smtClean="0"/>
              <a:t>holder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20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 S.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Reference/Copyright Librarian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197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Bright Line Copyright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Zero Risk 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0244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Risks: Fair Use</a:t>
            </a:r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3200400"/>
            <a:ext cx="7463481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28737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Risks: Fair Use</a:t>
            </a:r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" y="3581400"/>
            <a:ext cx="4314825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5257800" y="2286000"/>
            <a:ext cx="4041775" cy="639763"/>
          </a:xfrm>
        </p:spPr>
        <p:txBody>
          <a:bodyPr/>
          <a:lstStyle/>
          <a:p>
            <a:r>
              <a:rPr lang="en-US" dirty="0" smtClean="0"/>
              <a:t>Hammocks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3400" y="6189077"/>
            <a:ext cx="838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hlinkClick r:id="rId3"/>
              </a:rPr>
              <a:t>www.bookofodds.com/Accidents-Death/Galleries/Watch-Out-Household-Hazards/%28slide%29/7</a:t>
            </a:r>
            <a:r>
              <a:rPr lang="en-US" sz="1400" dirty="0" smtClean="0">
                <a:solidFill>
                  <a:prstClr val="white"/>
                </a:solidFill>
              </a:rPr>
              <a:t> </a:t>
            </a:r>
            <a:endParaRPr lang="en-US" sz="1400" dirty="0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3200400"/>
            <a:ext cx="40386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609600" y="2438400"/>
            <a:ext cx="18133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Fair Use</a:t>
            </a:r>
            <a:endParaRPr lang="en-US" sz="2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8737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dirty="0" smtClean="0"/>
              <a:t>Fair Use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4340225" y="2255837"/>
            <a:ext cx="4041775" cy="639763"/>
          </a:xfrm>
        </p:spPr>
        <p:txBody>
          <a:bodyPr/>
          <a:lstStyle/>
          <a:p>
            <a:r>
              <a:rPr lang="en-US" dirty="0" smtClean="0"/>
              <a:t>Hammocks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3400" y="6189077"/>
            <a:ext cx="8382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hlinkClick r:id="rId2"/>
              </a:rPr>
              <a:t>fairuse.stanford.edu/images/FairUseTest.gif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endParaRPr lang="en-US" sz="1600" dirty="0">
              <a:solidFill>
                <a:prstClr val="white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38" y="2917372"/>
            <a:ext cx="3380762" cy="2362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884571"/>
            <a:ext cx="4191000" cy="2536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1497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Intellectual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286000"/>
            <a:ext cx="7543800" cy="3840163"/>
          </a:xfrm>
        </p:spPr>
        <p:txBody>
          <a:bodyPr>
            <a:normAutofit/>
          </a:bodyPr>
          <a:lstStyle/>
          <a:p>
            <a:r>
              <a:rPr lang="en-US" dirty="0" smtClean="0"/>
              <a:t>Copyright</a:t>
            </a:r>
          </a:p>
          <a:p>
            <a:pPr lvl="1"/>
            <a:r>
              <a:rPr lang="en-US" dirty="0" smtClean="0"/>
              <a:t>Ability to control copying and exploitation of an original idea for a certain period of time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20546"/>
              </p:ext>
            </p:extLst>
          </p:nvPr>
        </p:nvGraphicFramePr>
        <p:xfrm>
          <a:off x="2133600" y="4038600"/>
          <a:ext cx="6096000" cy="228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Books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Maps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Charts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Engravings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Prints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Music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Dramatic works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Photographs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Paintings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Drawings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Sculpture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Motion pictures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Sound recordings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Choreography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architecture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for Avoiding Risk and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Face-to-face teaching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Human Shield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Unprotected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Already Purchased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2027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Face to Face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Scenario: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general counsel for the MPAA has enrolled in your class.  You </a:t>
            </a:r>
            <a:r>
              <a:rPr lang="en-US" dirty="0" smtClean="0"/>
              <a:t>stream </a:t>
            </a:r>
            <a:r>
              <a:rPr lang="en-US" i="1" dirty="0"/>
              <a:t>Space Jam</a:t>
            </a:r>
            <a:r>
              <a:rPr lang="en-US" dirty="0"/>
              <a:t> from </a:t>
            </a:r>
            <a:r>
              <a:rPr lang="en-US" dirty="0" err="1"/>
              <a:t>NetFlix</a:t>
            </a:r>
            <a:r>
              <a:rPr lang="en-US" dirty="0"/>
              <a:t> and show it, in its entirety, to your class over 2 class sessions.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76800" y="1676400"/>
            <a:ext cx="3429000" cy="449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 rot="20426968">
            <a:off x="81333" y="6048393"/>
            <a:ext cx="7060073" cy="33619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  <a:scene3d>
              <a:camera prst="orthographicFront">
                <a:rot lat="0" lon="0" rev="20399999"/>
              </a:camera>
              <a:lightRig rig="threePt" dir="t"/>
            </a:scene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700" dirty="0" smtClean="0">
                <a:solidFill>
                  <a:prstClr val="white"/>
                </a:solidFill>
                <a:hlinkClick r:id="rId2"/>
              </a:rPr>
              <a:t>www.copyright.gov/title17/92chap1.html#110</a:t>
            </a:r>
            <a:r>
              <a:rPr lang="en-US" sz="1700" dirty="0" smtClean="0">
                <a:solidFill>
                  <a:prstClr val="white"/>
                </a:solidFill>
              </a:rPr>
              <a:t> </a:t>
            </a:r>
            <a:endParaRPr lang="en-US" sz="800" dirty="0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087" y="3718959"/>
            <a:ext cx="4710113" cy="275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02801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The Human Shield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085186"/>
            <a:ext cx="4416344" cy="4154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61722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</a:rPr>
              <a:t>Perfect 10, Inc. v. Amazon.com INC – Court of Appeals, 9</a:t>
            </a:r>
            <a:r>
              <a:rPr lang="en-US" sz="1400" baseline="30000" dirty="0" smtClean="0">
                <a:solidFill>
                  <a:prstClr val="white"/>
                </a:solidFill>
              </a:rPr>
              <a:t>th</a:t>
            </a:r>
            <a:r>
              <a:rPr lang="en-US" sz="1400" dirty="0" smtClean="0">
                <a:solidFill>
                  <a:prstClr val="white"/>
                </a:solidFill>
              </a:rPr>
              <a:t> </a:t>
            </a:r>
            <a:r>
              <a:rPr lang="en-US" sz="1400" dirty="0" err="1" smtClean="0">
                <a:solidFill>
                  <a:prstClr val="white"/>
                </a:solidFill>
              </a:rPr>
              <a:t>Curcuit</a:t>
            </a:r>
            <a:r>
              <a:rPr lang="en-US" sz="1400" dirty="0" smtClean="0">
                <a:solidFill>
                  <a:prstClr val="white"/>
                </a:solidFill>
              </a:rPr>
              <a:t> 2007 - </a:t>
            </a:r>
            <a:r>
              <a:rPr lang="en-US" sz="1400" dirty="0" smtClean="0">
                <a:solidFill>
                  <a:prstClr val="white"/>
                </a:solidFill>
                <a:hlinkClick r:id="rId3"/>
              </a:rPr>
              <a:t>scholar.google.com/</a:t>
            </a:r>
            <a:r>
              <a:rPr lang="en-US" sz="1400" dirty="0" err="1" smtClean="0">
                <a:solidFill>
                  <a:prstClr val="white"/>
                </a:solidFill>
                <a:hlinkClick r:id="rId3"/>
              </a:rPr>
              <a:t>scholar_case?case</a:t>
            </a:r>
            <a:r>
              <a:rPr lang="en-US" sz="1400" dirty="0" smtClean="0">
                <a:solidFill>
                  <a:prstClr val="white"/>
                </a:solidFill>
                <a:hlinkClick r:id="rId3"/>
              </a:rPr>
              <a:t>=17826705839648059877&amp;hl=</a:t>
            </a:r>
            <a:r>
              <a:rPr lang="en-US" sz="1400" dirty="0" err="1" smtClean="0">
                <a:solidFill>
                  <a:prstClr val="white"/>
                </a:solidFill>
                <a:hlinkClick r:id="rId3"/>
              </a:rPr>
              <a:t>en&amp;as_sdt</a:t>
            </a:r>
            <a:r>
              <a:rPr lang="en-US" sz="1400" dirty="0" smtClean="0">
                <a:solidFill>
                  <a:prstClr val="white"/>
                </a:solidFill>
                <a:hlinkClick r:id="rId3"/>
              </a:rPr>
              <a:t>=2&amp;as_vis=1&amp;oi=</a:t>
            </a:r>
            <a:r>
              <a:rPr lang="en-US" sz="1400" dirty="0" err="1" smtClean="0">
                <a:solidFill>
                  <a:prstClr val="white"/>
                </a:solidFill>
                <a:hlinkClick r:id="rId3"/>
              </a:rPr>
              <a:t>scholarr</a:t>
            </a:r>
            <a:endParaRPr lang="en-US" sz="1400" dirty="0" smtClean="0">
              <a:solidFill>
                <a:prstClr val="white"/>
              </a:solidFill>
            </a:endParaRPr>
          </a:p>
          <a:p>
            <a:endParaRPr lang="en-US" sz="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6607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The </a:t>
            </a:r>
            <a:r>
              <a:rPr lang="en-US" dirty="0" err="1" smtClean="0"/>
              <a:t>UnProtected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03" y="1873425"/>
            <a:ext cx="5225080" cy="2317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816676" y="4114800"/>
            <a:ext cx="3707698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prstClr val="white"/>
                </a:solidFill>
                <a:hlinkClick r:id="rId3"/>
              </a:rPr>
              <a:t>s</a:t>
            </a:r>
            <a:r>
              <a:rPr lang="en-US" sz="1800" dirty="0" smtClean="0">
                <a:solidFill>
                  <a:prstClr val="white"/>
                </a:solidFill>
                <a:hlinkClick r:id="rId3"/>
              </a:rPr>
              <a:t>earch.creativecommons.org</a:t>
            </a: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99" y="5041063"/>
            <a:ext cx="3533775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988126" y="6088813"/>
            <a:ext cx="1669473" cy="428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 smtClean="0">
                <a:solidFill>
                  <a:prstClr val="white"/>
                </a:solidFill>
                <a:hlinkClick r:id="rId5"/>
              </a:rPr>
              <a:t>doaj.org</a:t>
            </a: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159175"/>
            <a:ext cx="2209800" cy="4290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313294" y="1873425"/>
            <a:ext cx="503382" cy="5715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000000"/>
                </a:solidFill>
              </a:rPr>
              <a:t>a)</a:t>
            </a:r>
            <a:endParaRPr lang="en-US" dirty="0">
              <a:ln w="13335" cmpd="sng">
                <a:solidFill>
                  <a:srgbClr val="759AA5">
                    <a:lumMod val="50000"/>
                  </a:srgbClr>
                </a:solidFill>
                <a:prstDash val="solid"/>
              </a:ln>
              <a:solidFill>
                <a:srgbClr val="000000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87217" y="4848514"/>
            <a:ext cx="503382" cy="5715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000000"/>
                </a:solidFill>
              </a:rPr>
              <a:t>b)</a:t>
            </a:r>
            <a:endParaRPr lang="en-US" dirty="0">
              <a:ln w="13335" cmpd="sng">
                <a:solidFill>
                  <a:srgbClr val="759AA5">
                    <a:lumMod val="50000"/>
                  </a:srgbClr>
                </a:solidFill>
                <a:prstDash val="solid"/>
              </a:ln>
              <a:solidFill>
                <a:srgbClr val="000000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6246091" y="2232004"/>
            <a:ext cx="503382" cy="5715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000000"/>
                </a:solidFill>
              </a:rPr>
              <a:t>c)</a:t>
            </a:r>
            <a:endParaRPr lang="en-US" dirty="0">
              <a:ln w="13335" cmpd="sng">
                <a:solidFill>
                  <a:srgbClr val="759AA5">
                    <a:lumMod val="50000"/>
                  </a:srgbClr>
                </a:solidFill>
                <a:prstDash val="solid"/>
              </a:ln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3352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933" y="2272134"/>
            <a:ext cx="6042467" cy="4268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Students in your American Literature course will be reading </a:t>
            </a:r>
            <a:r>
              <a:rPr lang="en-US" u="sng" dirty="0" smtClean="0"/>
              <a:t>Moby Dick</a:t>
            </a:r>
            <a:r>
              <a:rPr lang="en-US" dirty="0" smtClean="0"/>
              <a:t>, </a:t>
            </a:r>
            <a:r>
              <a:rPr lang="en-US" u="sng" dirty="0" smtClean="0"/>
              <a:t>The Scarlet Letter</a:t>
            </a:r>
            <a:r>
              <a:rPr lang="en-US" dirty="0" smtClean="0"/>
              <a:t>, and </a:t>
            </a:r>
            <a:r>
              <a:rPr lang="en-US" u="sng" dirty="0" smtClean="0"/>
              <a:t>Uncle Tom’s Cabin</a:t>
            </a:r>
            <a:r>
              <a:rPr lang="en-US" dirty="0" smtClean="0"/>
              <a:t>.  You copy-paste the text of the novels from your Kindle editions into MS word, print off copies, and sell them to your students for a profit.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76800" y="1676400"/>
            <a:ext cx="3429000" cy="449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19600"/>
            <a:ext cx="4673600" cy="1991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524000"/>
            <a:ext cx="180022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0430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 Already Purchased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421" y="4568336"/>
            <a:ext cx="38385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199880"/>
            <a:ext cx="142875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421" y="5199880"/>
            <a:ext cx="1438275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262" y="2035628"/>
            <a:ext cx="4463579" cy="238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691" y="6125349"/>
            <a:ext cx="4788909" cy="464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5431972"/>
            <a:ext cx="214312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568336"/>
            <a:ext cx="2971800" cy="748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eft Arrow 4"/>
          <p:cNvSpPr/>
          <p:nvPr/>
        </p:nvSpPr>
        <p:spPr>
          <a:xfrm>
            <a:off x="6722483" y="2667000"/>
            <a:ext cx="2192917" cy="1143000"/>
          </a:xfrm>
          <a:prstGeom prst="leftArrow">
            <a:avLst/>
          </a:prstGeom>
          <a:solidFill>
            <a:srgbClr val="9A5F44"/>
          </a:solidFill>
          <a:ln>
            <a:solidFill>
              <a:srgbClr val="FF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Example Librarians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9242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933" y="2272134"/>
            <a:ext cx="4000837" cy="4268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Denying permission, a publisher directs you to the Copyright Clearance Center to purchase permission to upload the results of the </a:t>
            </a:r>
            <a:r>
              <a:rPr lang="en-US" dirty="0" err="1" smtClean="0"/>
              <a:t>Milgram</a:t>
            </a:r>
            <a:r>
              <a:rPr lang="en-US" dirty="0" smtClean="0"/>
              <a:t> experiment (1964) to the </a:t>
            </a:r>
            <a:r>
              <a:rPr lang="en-US" dirty="0" err="1" smtClean="0"/>
              <a:t>BlackBoard</a:t>
            </a:r>
            <a:r>
              <a:rPr lang="en-US" dirty="0" smtClean="0"/>
              <a:t> site for your 250 student Psychology lecture class. 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76800" y="1676400"/>
            <a:ext cx="3429000" cy="449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196" name="Picture 4" descr="C:\Users\mswails\Downloads\Presentation Images\Milgram_pr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733800"/>
            <a:ext cx="5100653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209800"/>
            <a:ext cx="2743200" cy="1284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7220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22196" y="2057400"/>
            <a:ext cx="7772543" cy="2349163"/>
          </a:xfrm>
        </p:spPr>
        <p:txBody>
          <a:bodyPr/>
          <a:lstStyle/>
          <a:p>
            <a:pPr algn="r"/>
            <a:r>
              <a:rPr lang="en-US" sz="2800" dirty="0" smtClean="0"/>
              <a:t>Questions?</a:t>
            </a:r>
          </a:p>
          <a:p>
            <a:r>
              <a:rPr lang="en-US" sz="7200" dirty="0" smtClean="0"/>
              <a:t>Questions?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745078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Intellectual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286000"/>
            <a:ext cx="7543800" cy="3840163"/>
          </a:xfrm>
        </p:spPr>
        <p:txBody>
          <a:bodyPr>
            <a:normAutofit/>
          </a:bodyPr>
          <a:lstStyle/>
          <a:p>
            <a:r>
              <a:rPr lang="en-US" dirty="0" smtClean="0"/>
              <a:t>U.S. Copyright Law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No paperwork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Attaches immediately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70 years after death of “author”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Intellectual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7620000" cy="3840163"/>
          </a:xfrm>
        </p:spPr>
        <p:txBody>
          <a:bodyPr>
            <a:normAutofit/>
          </a:bodyPr>
          <a:lstStyle/>
          <a:p>
            <a:r>
              <a:rPr lang="en-US" dirty="0" smtClean="0"/>
              <a:t>Exceptions: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Fair Use</a:t>
            </a:r>
          </a:p>
          <a:p>
            <a:pPr lvl="1">
              <a:lnSpc>
                <a:spcPct val="150000"/>
              </a:lnSpc>
            </a:pPr>
            <a:r>
              <a:rPr lang="en-US" u="sng" dirty="0" smtClean="0"/>
              <a:t>Academic</a:t>
            </a:r>
            <a:r>
              <a:rPr lang="en-US" dirty="0" smtClean="0"/>
              <a:t> Fair Use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TEACH Act </a:t>
            </a:r>
            <a:r>
              <a:rPr lang="en-US" b="0" dirty="0" smtClean="0"/>
              <a:t>(2002)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458200" cy="4483591"/>
          </a:xfrm>
        </p:spPr>
        <p:txBody>
          <a:bodyPr>
            <a:normAutofit fontScale="92500"/>
          </a:bodyPr>
          <a:lstStyle/>
          <a:p>
            <a:r>
              <a:rPr lang="en-US" sz="2600" dirty="0" smtClean="0"/>
              <a:t>“</a:t>
            </a:r>
            <a:r>
              <a:rPr lang="en-US" sz="2600" i="1" dirty="0" smtClean="0">
                <a:solidFill>
                  <a:schemeClr val="accent2">
                    <a:lumMod val="75000"/>
                  </a:schemeClr>
                </a:solidFill>
              </a:rPr>
              <a:t>Technology, Education and Copyright Harmonization Act</a:t>
            </a:r>
            <a:r>
              <a:rPr lang="en-US" sz="2600" dirty="0" smtClean="0"/>
              <a:t>”</a:t>
            </a:r>
          </a:p>
          <a:p>
            <a:pPr lvl="1"/>
            <a:r>
              <a:rPr lang="en-US" sz="1900" dirty="0" smtClean="0"/>
              <a:t>Amends Sec.110(2) of the Copyright Act</a:t>
            </a:r>
          </a:p>
          <a:p>
            <a:r>
              <a:rPr lang="en-US" dirty="0" smtClean="0"/>
              <a:t>Focus:</a:t>
            </a:r>
          </a:p>
          <a:p>
            <a:pPr lvl="1"/>
            <a:r>
              <a:rPr lang="en-US" sz="1900" dirty="0" smtClean="0"/>
              <a:t>distance education </a:t>
            </a:r>
          </a:p>
          <a:p>
            <a:pPr lvl="1"/>
            <a:r>
              <a:rPr lang="en-US" sz="1900" dirty="0" smtClean="0"/>
              <a:t>rights / responsibilities of the institution</a:t>
            </a:r>
          </a:p>
          <a:p>
            <a:r>
              <a:rPr lang="en-US" dirty="0" smtClean="0"/>
              <a:t>Updates and modernizes previous legislation (re. “closed circuit TV”)</a:t>
            </a:r>
          </a:p>
          <a:p>
            <a:r>
              <a:rPr lang="en-US" dirty="0" smtClean="0"/>
              <a:t>Addresses “unique uses”: </a:t>
            </a:r>
          </a:p>
          <a:p>
            <a:pPr lvl="1"/>
            <a:r>
              <a:rPr lang="en-US" sz="1900" dirty="0" smtClean="0"/>
              <a:t>Scans</a:t>
            </a:r>
          </a:p>
          <a:p>
            <a:pPr lvl="1"/>
            <a:r>
              <a:rPr lang="en-US" sz="1900" dirty="0" smtClean="0"/>
              <a:t>Web sites</a:t>
            </a:r>
          </a:p>
          <a:p>
            <a:pPr lvl="1"/>
            <a:r>
              <a:rPr lang="en-US" sz="1900" dirty="0" smtClean="0"/>
              <a:t>Email. </a:t>
            </a:r>
          </a:p>
          <a:p>
            <a:pPr lvl="1"/>
            <a:r>
              <a:rPr lang="en-US" sz="1900" dirty="0" smtClean="0"/>
              <a:t>Web-links. </a:t>
            </a:r>
          </a:p>
          <a:p>
            <a:pPr lvl="1"/>
            <a:r>
              <a:rPr lang="en-US" sz="1900" dirty="0" smtClean="0"/>
              <a:t>Electronic forums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TEACH Act </a:t>
            </a:r>
            <a:r>
              <a:rPr lang="en-US" sz="1800" b="0" dirty="0" smtClean="0"/>
              <a:t>(continued)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72134"/>
            <a:ext cx="7924800" cy="426885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Accredited non-profit institution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Institutional copyright policy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Provide informational materials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Provide notice to students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Limit access: only enrolled students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TEACH Act </a:t>
            </a:r>
            <a:r>
              <a:rPr lang="en-US" sz="1800" dirty="0" smtClean="0"/>
              <a:t>(continued)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933" y="2272134"/>
            <a:ext cx="8557067" cy="4268857"/>
          </a:xfrm>
        </p:spPr>
        <p:txBody>
          <a:bodyPr>
            <a:normAutofit/>
          </a:bodyPr>
          <a:lstStyle/>
          <a:p>
            <a:r>
              <a:rPr lang="en-US" dirty="0" smtClean="0"/>
              <a:t>Relevant to Instructors: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Permits  more “performance” types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Explicitly excludes some performances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Mandates instructor’s direction and control of materials used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“Digital transmission” must be part of “mediated instructional activities”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Prohibitions on conversion of analog materials to digital formats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38400" y="11430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r">
              <a:spcBef>
                <a:spcPct val="0"/>
              </a:spcBef>
              <a:defRPr/>
            </a:pPr>
            <a:endParaRPr lang="en-US" sz="2700" cap="small" spc="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Fair 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7620000" cy="3840163"/>
          </a:xfrm>
        </p:spPr>
        <p:txBody>
          <a:bodyPr/>
          <a:lstStyle/>
          <a:p>
            <a:r>
              <a:rPr lang="en-US" i="1" dirty="0" smtClean="0"/>
              <a:t>Fair Use Checklist </a:t>
            </a:r>
            <a:r>
              <a:rPr lang="en-US" dirty="0" smtClean="0"/>
              <a:t>developed by: </a:t>
            </a:r>
          </a:p>
          <a:p>
            <a:pPr>
              <a:buNone/>
            </a:pPr>
            <a:endParaRPr lang="en-US" dirty="0" smtClean="0"/>
          </a:p>
          <a:p>
            <a:pPr marL="456785" lvl="1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Copyright Advisory Office</a:t>
            </a:r>
          </a:p>
          <a:p>
            <a:pPr marL="456785" lvl="1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Columbia University Libraries</a:t>
            </a:r>
          </a:p>
          <a:p>
            <a:pPr marL="456785" lvl="1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Kenneth Crews, Director</a:t>
            </a:r>
          </a:p>
          <a:p>
            <a:pPr marL="456785" lvl="1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http://copyright.columbia.edu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9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0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1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2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3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4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5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6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27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28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29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PPP_SBUSC_PRT_Concept04">
  <a:themeElements>
    <a:clrScheme name="Custom 6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3098</TotalTime>
  <Words>1030</Words>
  <Application>Microsoft Office PowerPoint</Application>
  <PresentationFormat>On-screen Show (4:3)</PresentationFormat>
  <Paragraphs>213</Paragraphs>
  <Slides>37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30</vt:i4>
      </vt:variant>
      <vt:variant>
        <vt:lpstr>Slide Titles</vt:lpstr>
      </vt:variant>
      <vt:variant>
        <vt:i4>37</vt:i4>
      </vt:variant>
    </vt:vector>
  </HeadingPairs>
  <TitlesOfParts>
    <vt:vector size="67" baseType="lpstr">
      <vt:lpstr>PPP_SBUSC_PRT_Concept04</vt:lpstr>
      <vt:lpstr>1_PPP_SBUSC_PRT_Concept04</vt:lpstr>
      <vt:lpstr>2_PPP_SBUSC_PRT_Concept04</vt:lpstr>
      <vt:lpstr>3_PPP_SBUSC_PRT_Concept04</vt:lpstr>
      <vt:lpstr>4_PPP_SBUSC_PRT_Concept04</vt:lpstr>
      <vt:lpstr>5_PPP_SBUSC_PRT_Concept04</vt:lpstr>
      <vt:lpstr>6_PPP_SBUSC_PRT_Concept04</vt:lpstr>
      <vt:lpstr>7_PPP_SBUSC_PRT_Concept04</vt:lpstr>
      <vt:lpstr>8_PPP_SBUSC_PRT_Concept04</vt:lpstr>
      <vt:lpstr>9_PPP_SBUSC_PRT_Concept04</vt:lpstr>
      <vt:lpstr>10_PPP_SBUSC_PRT_Concept04</vt:lpstr>
      <vt:lpstr>11_PPP_SBUSC_PRT_Concept04</vt:lpstr>
      <vt:lpstr>12_PPP_SBUSC_PRT_Concept04</vt:lpstr>
      <vt:lpstr>13_PPP_SBUSC_PRT_Concept04</vt:lpstr>
      <vt:lpstr>14_PPP_SBUSC_PRT_Concept04</vt:lpstr>
      <vt:lpstr>15_PPP_SBUSC_PRT_Concept04</vt:lpstr>
      <vt:lpstr>16_PPP_SBUSC_PRT_Concept04</vt:lpstr>
      <vt:lpstr>17_PPP_SBUSC_PRT_Concept04</vt:lpstr>
      <vt:lpstr>18_PPP_SBUSC_PRT_Concept04</vt:lpstr>
      <vt:lpstr>19_PPP_SBUSC_PRT_Concept04</vt:lpstr>
      <vt:lpstr>20_PPP_SBUSC_PRT_Concept04</vt:lpstr>
      <vt:lpstr>21_PPP_SBUSC_PRT_Concept04</vt:lpstr>
      <vt:lpstr>22_PPP_SBUSC_PRT_Concept04</vt:lpstr>
      <vt:lpstr>23_PPP_SBUSC_PRT_Concept04</vt:lpstr>
      <vt:lpstr>24_PPP_SBUSC_PRT_Concept04</vt:lpstr>
      <vt:lpstr>25_PPP_SBUSC_PRT_Concept04</vt:lpstr>
      <vt:lpstr>26_PPP_SBUSC_PRT_Concept04</vt:lpstr>
      <vt:lpstr>27_PPP_SBUSC_PRT_Concept04</vt:lpstr>
      <vt:lpstr>28_PPP_SBUSC_PRT_Concept04</vt:lpstr>
      <vt:lpstr>29_PPP_SBUSC_PRT_Concept04</vt:lpstr>
      <vt:lpstr>COPYRIGHT in the AGE of ANYTHING GOES</vt:lpstr>
      <vt:lpstr>ACADEMIC FAIR USE: A LEGAL HISTORY</vt:lpstr>
      <vt:lpstr>Intellectual Property</vt:lpstr>
      <vt:lpstr>Intellectual Property</vt:lpstr>
      <vt:lpstr>Intellectual Property</vt:lpstr>
      <vt:lpstr>The TEACH Act (2002)</vt:lpstr>
      <vt:lpstr>The TEACH Act (continued)</vt:lpstr>
      <vt:lpstr>The TEACH Act (continued)</vt:lpstr>
      <vt:lpstr>What Is Fair Use?</vt:lpstr>
      <vt:lpstr>Fair Use Checklist: PURPOSE</vt:lpstr>
      <vt:lpstr>Fair Use Checklist: NATURE</vt:lpstr>
      <vt:lpstr>Fair Use Checklist: AMOUNT</vt:lpstr>
      <vt:lpstr>Fair Use Checklist: EFFECT</vt:lpstr>
      <vt:lpstr>Posting Materials On-Line</vt:lpstr>
      <vt:lpstr>Fair Use of Electronic Media</vt:lpstr>
      <vt:lpstr>The Public Domain (Generally)</vt:lpstr>
      <vt:lpstr>Public Domain Calculator</vt:lpstr>
      <vt:lpstr>Related Resources for Online Educators</vt:lpstr>
      <vt:lpstr>Susan Stuart</vt:lpstr>
      <vt:lpstr>What’s The Current Copyright Climate?</vt:lpstr>
      <vt:lpstr>The Case Against Georgia State</vt:lpstr>
      <vt:lpstr>Judges Decision</vt:lpstr>
      <vt:lpstr>Four Factors of Fair Use in GSU Case</vt:lpstr>
      <vt:lpstr>Four Factors of Fair Use in GSU Case</vt:lpstr>
      <vt:lpstr>Mark S.</vt:lpstr>
      <vt:lpstr>Bright Line Copyright</vt:lpstr>
      <vt:lpstr>Comparing Risks: Fair Use</vt:lpstr>
      <vt:lpstr>Comparing Risks: Fair Use</vt:lpstr>
      <vt:lpstr>Comparing Work</vt:lpstr>
      <vt:lpstr>Principles for Avoiding Risk and Work</vt:lpstr>
      <vt:lpstr>Face to Face Teaching</vt:lpstr>
      <vt:lpstr>2. The Human Shield</vt:lpstr>
      <vt:lpstr>3. The UnProtected</vt:lpstr>
      <vt:lpstr>Scenario:</vt:lpstr>
      <vt:lpstr>4. Already Purchased</vt:lpstr>
      <vt:lpstr>Scenario: 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SIDLIT Conference – August 2, 2012-Copyright in Anything Goes</dc:title>
  <dc:creator>Leslie Reynard</dc:creator>
  <cp:lastModifiedBy>Jonathan</cp:lastModifiedBy>
  <cp:revision>183</cp:revision>
  <dcterms:created xsi:type="dcterms:W3CDTF">2011-08-03T20:10:20Z</dcterms:created>
  <dcterms:modified xsi:type="dcterms:W3CDTF">2012-08-10T16:47:24Z</dcterms:modified>
</cp:coreProperties>
</file>