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9" r:id="rId1"/>
  </p:sldMasterIdLst>
  <p:sldIdLst>
    <p:sldId id="256" r:id="rId2"/>
    <p:sldId id="267" r:id="rId3"/>
    <p:sldId id="266" r:id="rId4"/>
    <p:sldId id="257" r:id="rId5"/>
    <p:sldId id="258" r:id="rId6"/>
    <p:sldId id="259" r:id="rId7"/>
    <p:sldId id="268" r:id="rId8"/>
    <p:sldId id="297" r:id="rId9"/>
    <p:sldId id="276" r:id="rId10"/>
    <p:sldId id="270" r:id="rId11"/>
    <p:sldId id="274" r:id="rId12"/>
    <p:sldId id="295" r:id="rId13"/>
    <p:sldId id="275" r:id="rId14"/>
    <p:sldId id="278" r:id="rId15"/>
    <p:sldId id="293" r:id="rId16"/>
    <p:sldId id="279" r:id="rId17"/>
    <p:sldId id="263" r:id="rId18"/>
    <p:sldId id="260" r:id="rId19"/>
    <p:sldId id="280" r:id="rId20"/>
    <p:sldId id="292" r:id="rId21"/>
    <p:sldId id="298" r:id="rId22"/>
    <p:sldId id="284" r:id="rId23"/>
    <p:sldId id="277" r:id="rId24"/>
    <p:sldId id="261" r:id="rId25"/>
    <p:sldId id="262" r:id="rId26"/>
    <p:sldId id="289" r:id="rId27"/>
    <p:sldId id="290" r:id="rId28"/>
    <p:sldId id="291" r:id="rId29"/>
    <p:sldId id="281" r:id="rId30"/>
    <p:sldId id="286" r:id="rId31"/>
    <p:sldId id="288" r:id="rId32"/>
    <p:sldId id="287" r:id="rId33"/>
    <p:sldId id="294" r:id="rId34"/>
    <p:sldId id="264" r:id="rId35"/>
    <p:sldId id="282" r:id="rId36"/>
    <p:sldId id="285" r:id="rId37"/>
    <p:sldId id="283" r:id="rId38"/>
    <p:sldId id="299" r:id="rId39"/>
    <p:sldId id="300" r:id="rId40"/>
    <p:sldId id="301" r:id="rId41"/>
    <p:sldId id="302" r:id="rId4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976DF23-8BB5-6542-8257-00ABB77D5072}">
          <p14:sldIdLst>
            <p14:sldId id="256"/>
            <p14:sldId id="267"/>
            <p14:sldId id="266"/>
            <p14:sldId id="257"/>
            <p14:sldId id="258"/>
            <p14:sldId id="259"/>
            <p14:sldId id="268"/>
            <p14:sldId id="297"/>
            <p14:sldId id="276"/>
            <p14:sldId id="270"/>
            <p14:sldId id="274"/>
            <p14:sldId id="295"/>
            <p14:sldId id="275"/>
            <p14:sldId id="278"/>
            <p14:sldId id="293"/>
            <p14:sldId id="279"/>
            <p14:sldId id="263"/>
            <p14:sldId id="260"/>
            <p14:sldId id="280"/>
            <p14:sldId id="292"/>
            <p14:sldId id="298"/>
            <p14:sldId id="284"/>
            <p14:sldId id="277"/>
            <p14:sldId id="261"/>
            <p14:sldId id="262"/>
            <p14:sldId id="289"/>
            <p14:sldId id="290"/>
            <p14:sldId id="291"/>
            <p14:sldId id="281"/>
            <p14:sldId id="286"/>
            <p14:sldId id="288"/>
            <p14:sldId id="287"/>
            <p14:sldId id="294"/>
            <p14:sldId id="264"/>
            <p14:sldId id="282"/>
            <p14:sldId id="285"/>
            <p14:sldId id="283"/>
            <p14:sldId id="299"/>
            <p14:sldId id="300"/>
            <p14:sldId id="301"/>
            <p14:sldId id="30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90" d="100"/>
          <a:sy n="90" d="100"/>
        </p:scale>
        <p:origin x="-2408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heme" Target="theme/theme1.xml"/><Relationship Id="rId47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printerSettings" Target="printerSettings/printerSettings1.bin"/><Relationship Id="rId44" Type="http://schemas.openxmlformats.org/officeDocument/2006/relationships/presProps" Target="presProps.xml"/><Relationship Id="rId4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32C8-69A7-458B-9684-2BFA64B31948}" type="datetime2">
              <a:rPr lang="en-US" smtClean="0"/>
              <a:t>Wednesday, August 1, 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31F9E-604E-4343-9F29-EF72E8231CAD}" type="datetime4">
              <a:rPr lang="en-US" smtClean="0"/>
              <a:pPr/>
              <a:t>August 1, 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DF745-7D3F-47F4-83A3-874385CFAA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8E1CE-37F8-4102-8DF9-852A0A51F293}" type="datetime4">
              <a:rPr lang="en-US" smtClean="0"/>
              <a:pPr/>
              <a:t>August 1, 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DF745-7D3F-47F4-83A3-874385CFAA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33F43-3E86-47E4-BFBB-2476D384E1C6}" type="datetime4">
              <a:rPr lang="en-US" smtClean="0"/>
              <a:pPr/>
              <a:t>August 1, 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DF745-7D3F-47F4-83A3-874385CFAA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3D019-A32C-4EAD-B8E6-DBDA699692FD}" type="datetime2">
              <a:rPr lang="en-US" smtClean="0"/>
              <a:t>Wednesday, August 1, 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19C71-EC74-44AF-B27E-FC7DC3C3A61D}" type="datetime4">
              <a:rPr lang="en-US" smtClean="0"/>
              <a:pPr/>
              <a:t>August 1, 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DF745-7D3F-47F4-83A3-874385CFAA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CDA29-3CBE-48EA-92AE-A996835462BA}" type="datetime4">
              <a:rPr lang="en-US" smtClean="0"/>
              <a:pPr/>
              <a:t>August 1, 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DF745-7D3F-47F4-83A3-874385CFAA69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EC054-3869-4501-B163-1BBFDE8DCE04}" type="datetime4">
              <a:rPr lang="en-US" smtClean="0"/>
              <a:pPr/>
              <a:t>August 1, 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DF745-7D3F-47F4-83A3-874385CFAA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3D831-56C1-49CF-8EF7-8B9A98402BCD}" type="datetime4">
              <a:rPr lang="en-US" smtClean="0"/>
              <a:pPr/>
              <a:t>August 1, 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DF745-7D3F-47F4-83A3-874385CFAA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5615-7F4F-4584-84D5-CC95918C321F}" type="datetime4">
              <a:rPr lang="en-US" smtClean="0"/>
              <a:pPr/>
              <a:t>August 1, 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DF745-7D3F-47F4-83A3-874385CFAA69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EA923-9BEE-48CE-9F28-5B525F399BAD}" type="datetime4">
              <a:rPr lang="en-US" smtClean="0"/>
              <a:pPr/>
              <a:t>August 1, 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DF745-7D3F-47F4-83A3-874385CFAA6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17D0EFEE-2756-4A20-BF2A-63F0A94F99AC}" type="datetime4">
              <a:rPr lang="en-US" smtClean="0"/>
              <a:pPr/>
              <a:t>August 1, 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F38DF745-7D3F-47F4-83A3-874385CFAA6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0" r:id="rId1"/>
    <p:sldLayoutId id="2147483941" r:id="rId2"/>
    <p:sldLayoutId id="2147483942" r:id="rId3"/>
    <p:sldLayoutId id="2147483943" r:id="rId4"/>
    <p:sldLayoutId id="2147483944" r:id="rId5"/>
    <p:sldLayoutId id="2147483945" r:id="rId6"/>
    <p:sldLayoutId id="2147483946" r:id="rId7"/>
    <p:sldLayoutId id="2147483947" r:id="rId8"/>
    <p:sldLayoutId id="2147483948" r:id="rId9"/>
    <p:sldLayoutId id="2147483949" r:id="rId10"/>
    <p:sldLayoutId id="2147483950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w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w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w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wmf"/><Relationship Id="rId3" Type="http://schemas.openxmlformats.org/officeDocument/2006/relationships/image" Target="../media/image5.w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2.png"/><Relationship Id="rId3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Relationship Id="rId3" Type="http://schemas.openxmlformats.org/officeDocument/2006/relationships/image" Target="../media/image38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wm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0.gi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agoogleaday.com/%23date=2012-08-01" TargetMode="External"/><Relationship Id="rId4" Type="http://schemas.openxmlformats.org/officeDocument/2006/relationships/hyperlink" Target="http://www.pbs.org/opb/historydetectives/investigation/mystery-crystal-cross/" TargetMode="External"/><Relationship Id="rId5" Type="http://schemas.openxmlformats.org/officeDocument/2006/relationships/hyperlink" Target="http://dss.collections.imj.org.il/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911blogger.com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ocw.mit.edu/courses/chemistry/" TargetMode="External"/><Relationship Id="rId4" Type="http://schemas.openxmlformats.org/officeDocument/2006/relationships/hyperlink" Target="http://www.youtube.com/watch?v=0fKBhvDjuy0" TargetMode="External"/><Relationship Id="rId5" Type="http://schemas.openxmlformats.org/officeDocument/2006/relationships/hyperlink" Target="http://htwins.net/scale/" TargetMode="External"/><Relationship Id="rId6" Type="http://schemas.openxmlformats.org/officeDocument/2006/relationships/hyperlink" Target="http://www.sconul.ac.uk/groups/information_literacy/papers/Seven_pillars.html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maps.secondlife.com/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fairuse.stanford.edu/index.html" TargetMode="External"/><Relationship Id="rId4" Type="http://schemas.openxmlformats.org/officeDocument/2006/relationships/hyperlink" Target="http://shs.umsystem.edu/newspaper/index.shtml" TargetMode="External"/><Relationship Id="rId5" Type="http://schemas.openxmlformats.org/officeDocument/2006/relationships/hyperlink" Target="http://storycorps.org/" TargetMode="External"/><Relationship Id="rId6" Type="http://schemas.openxmlformats.org/officeDocument/2006/relationships/hyperlink" Target="http://en.wikipedia.org/wiki/Psychiatric_service_dog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es.twitter.com/SmithsonianCW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Info </a:t>
            </a:r>
            <a:r>
              <a:rPr lang="en-US" dirty="0" err="1" smtClean="0"/>
              <a:t>mgt</a:t>
            </a:r>
            <a:r>
              <a:rPr lang="en-US" dirty="0" smtClean="0"/>
              <a:t> </a:t>
            </a:r>
            <a:r>
              <a:rPr lang="en-US" sz="4400" dirty="0" smtClean="0"/>
              <a:t>in the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21</a:t>
            </a:r>
            <a:r>
              <a:rPr lang="en-US" baseline="30000" dirty="0" smtClean="0"/>
              <a:t>st</a:t>
            </a:r>
            <a:r>
              <a:rPr lang="en-US" dirty="0" smtClean="0"/>
              <a:t> Century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4000" dirty="0">
                <a:solidFill>
                  <a:srgbClr val="000000"/>
                </a:solidFill>
                <a:latin typeface="Tahoma" charset="0"/>
              </a:rPr>
              <a:t>Dr. Rob Hallis</a:t>
            </a:r>
          </a:p>
          <a:p>
            <a:r>
              <a:rPr lang="en-US" dirty="0">
                <a:solidFill>
                  <a:srgbClr val="000000"/>
                </a:solidFill>
                <a:latin typeface="Tahoma" charset="0"/>
              </a:rPr>
              <a:t>Instructional Design Librarian</a:t>
            </a:r>
          </a:p>
          <a:p>
            <a:r>
              <a:rPr lang="en-US" dirty="0">
                <a:solidFill>
                  <a:srgbClr val="000000"/>
                </a:solidFill>
                <a:latin typeface="Tahoma" charset="0"/>
              </a:rPr>
              <a:t>Associate Professor of Library </a:t>
            </a:r>
            <a:r>
              <a:rPr lang="en-US" dirty="0" smtClean="0">
                <a:solidFill>
                  <a:srgbClr val="000000"/>
                </a:solidFill>
                <a:latin typeface="Tahoma" charset="0"/>
              </a:rPr>
              <a:t>Services</a:t>
            </a:r>
          </a:p>
          <a:p>
            <a:r>
              <a:rPr lang="en-US" dirty="0" smtClean="0">
                <a:solidFill>
                  <a:srgbClr val="000000"/>
                </a:solidFill>
                <a:latin typeface="Tahoma" charset="0"/>
              </a:rPr>
              <a:t>University of Central Missouri</a:t>
            </a:r>
            <a:endParaRPr lang="en-US" dirty="0">
              <a:solidFill>
                <a:srgbClr val="000000"/>
              </a:solidFill>
              <a:latin typeface="Tahoma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Tahoma" charset="0"/>
              </a:rPr>
              <a:t>BME, BM, BA, MM, MLIS, Ph.D.</a:t>
            </a:r>
          </a:p>
          <a:p>
            <a:endParaRPr lang="en-US" dirty="0"/>
          </a:p>
        </p:txBody>
      </p:sp>
      <p:pic>
        <p:nvPicPr>
          <p:cNvPr id="5" name="Picture 11" descr="pe03302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441157"/>
            <a:ext cx="3276600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13939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1478"/>
            <a:ext cx="7467600" cy="1143000"/>
          </a:xfrm>
        </p:spPr>
        <p:txBody>
          <a:bodyPr>
            <a:noAutofit/>
          </a:bodyPr>
          <a:lstStyle/>
          <a:p>
            <a:r>
              <a:rPr lang="en-US" sz="4000" dirty="0" smtClean="0">
                <a:solidFill>
                  <a:srgbClr val="000000"/>
                </a:solidFill>
              </a:rPr>
              <a:t>Archive Materials</a:t>
            </a:r>
            <a:endParaRPr lang="en-US" sz="4000" dirty="0">
              <a:solidFill>
                <a:srgbClr val="0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00316" y="6483692"/>
            <a:ext cx="3441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http://</a:t>
            </a:r>
            <a:r>
              <a:rPr lang="en-US" dirty="0" err="1"/>
              <a:t>dss.collections.imj.org.il</a:t>
            </a:r>
            <a:r>
              <a:rPr lang="en-US" dirty="0"/>
              <a:t>/</a:t>
            </a:r>
          </a:p>
        </p:txBody>
      </p:sp>
      <p:pic>
        <p:nvPicPr>
          <p:cNvPr id="4" name="Picture 3" descr="Screen shot 2011-09-29 at 7.27.12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24" y="1508620"/>
            <a:ext cx="7793789" cy="5065963"/>
          </a:xfrm>
          <a:prstGeom prst="rect">
            <a:avLst/>
          </a:prstGeom>
        </p:spPr>
      </p:pic>
      <p:pic>
        <p:nvPicPr>
          <p:cNvPr id="5" name="Picture 4" descr="Screen shot 2012-07-31 at 12.29.56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7512"/>
            <a:ext cx="9144000" cy="5920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3678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Tweets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 descr="Screen shot 2012-08-01 at 10.16.11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78" y="1886242"/>
            <a:ext cx="8821311" cy="4768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2908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 smtClean="0">
                <a:solidFill>
                  <a:schemeClr val="tx1"/>
                </a:solidFill>
              </a:rPr>
              <a:t>Pushed Information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8842" y="3876842"/>
            <a:ext cx="2296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Images the App </a:t>
            </a:r>
            <a:r>
              <a:rPr lang="en-US" i="1" dirty="0" err="1" smtClean="0"/>
              <a:t>Zite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6415451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292934"/>
                </a:solidFill>
              </a:rPr>
              <a:t>Blogs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28842" y="3876842"/>
            <a:ext cx="35879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Homepage from 911blogger.com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71811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Is Peer Reviewed still the Gold Standard?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Accuracy</a:t>
            </a:r>
          </a:p>
          <a:p>
            <a:pPr lvl="1"/>
            <a:r>
              <a:rPr lang="en-US" dirty="0" smtClean="0"/>
              <a:t>Guardian: 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r>
              <a:rPr lang="en-US" dirty="0" smtClean="0"/>
              <a:t>Clarity</a:t>
            </a:r>
          </a:p>
          <a:p>
            <a:pPr lvl="1"/>
            <a:r>
              <a:rPr lang="en-US" dirty="0" smtClean="0"/>
              <a:t>Language</a:t>
            </a:r>
          </a:p>
          <a:p>
            <a:pPr lvl="1"/>
            <a:r>
              <a:rPr lang="en-US" dirty="0" smtClean="0"/>
              <a:t>Purpose</a:t>
            </a:r>
          </a:p>
          <a:p>
            <a:endParaRPr lang="en-US" dirty="0" smtClean="0"/>
          </a:p>
          <a:p>
            <a:r>
              <a:rPr lang="en-US" dirty="0" smtClean="0"/>
              <a:t>Relevance to the question</a:t>
            </a:r>
            <a:endParaRPr lang="en-US" dirty="0"/>
          </a:p>
        </p:txBody>
      </p:sp>
      <p:pic>
        <p:nvPicPr>
          <p:cNvPr id="5" name="Picture 4" descr="Screen shot 2012-07-31 at 12.31.3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1631" y="1524000"/>
            <a:ext cx="5300579" cy="2995518"/>
          </a:xfrm>
          <a:prstGeom prst="rect">
            <a:avLst/>
          </a:prstGeom>
        </p:spPr>
      </p:pic>
      <p:pic>
        <p:nvPicPr>
          <p:cNvPr id="6" name="Picture 5" descr="Screen shot 2012-07-31 at 12.32.29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900" y="1600200"/>
            <a:ext cx="6134100" cy="3200400"/>
          </a:xfrm>
          <a:prstGeom prst="rect">
            <a:avLst/>
          </a:prstGeom>
          <a:ln w="38100" cap="rnd" cmpd="sng">
            <a:solidFill>
              <a:srgbClr val="FF0000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Picture 6" descr="Screen shot 2012-07-31 at 12.32.42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1631" y="2064752"/>
            <a:ext cx="6210300" cy="2628900"/>
          </a:xfrm>
          <a:prstGeom prst="rect">
            <a:avLst/>
          </a:prstGeom>
          <a:ln w="38100" cap="rnd" cmpd="sng">
            <a:solidFill>
              <a:srgbClr val="FF0000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4923301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Is Peer Reviewed still the Gold Standard?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Accuracy</a:t>
            </a:r>
          </a:p>
          <a:p>
            <a:pPr lvl="1"/>
            <a:r>
              <a:rPr lang="en-US" dirty="0" smtClean="0"/>
              <a:t>Guardian: 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r>
              <a:rPr lang="en-US" dirty="0" smtClean="0"/>
              <a:t>Clarity</a:t>
            </a:r>
          </a:p>
          <a:p>
            <a:pPr lvl="1"/>
            <a:r>
              <a:rPr lang="en-US" dirty="0" smtClean="0"/>
              <a:t>Language</a:t>
            </a:r>
          </a:p>
          <a:p>
            <a:pPr lvl="1"/>
            <a:r>
              <a:rPr lang="en-US" dirty="0" smtClean="0"/>
              <a:t>Purpose</a:t>
            </a:r>
          </a:p>
          <a:p>
            <a:endParaRPr lang="en-US" dirty="0" smtClean="0"/>
          </a:p>
          <a:p>
            <a:r>
              <a:rPr lang="en-US" dirty="0" smtClean="0"/>
              <a:t>Relevance to the question</a:t>
            </a:r>
            <a:endParaRPr lang="en-US" dirty="0"/>
          </a:p>
        </p:txBody>
      </p:sp>
      <p:pic>
        <p:nvPicPr>
          <p:cNvPr id="2" name="Picture 1" descr="ds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5368" y="1390315"/>
            <a:ext cx="3552141" cy="5069932"/>
          </a:xfrm>
          <a:prstGeom prst="rect">
            <a:avLst/>
          </a:prstGeom>
          <a:ln w="38100" cap="rnd" cmpd="sng">
            <a:solidFill>
              <a:srgbClr val="FF0000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3483312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Do Students know what is on the Internet</a:t>
            </a:r>
            <a:endParaRPr lang="en-US" dirty="0"/>
          </a:p>
        </p:txBody>
      </p:sp>
      <p:pic>
        <p:nvPicPr>
          <p:cNvPr id="4" name="Picture 3" descr="Screen shot 2012-07-31 at 12.42.2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200" y="1524000"/>
            <a:ext cx="7416800" cy="5334000"/>
          </a:xfrm>
          <a:prstGeom prst="rect">
            <a:avLst/>
          </a:prstGeom>
          <a:ln w="38100" cap="rnd" cmpd="sng">
            <a:solidFill>
              <a:srgbClr val="FF0000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122737" y="2585090"/>
            <a:ext cx="21218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Crovitz</a:t>
            </a:r>
            <a:r>
              <a:rPr lang="en-US" dirty="0"/>
              <a:t>, L. Gordon. </a:t>
            </a:r>
          </a:p>
        </p:txBody>
      </p:sp>
    </p:spTree>
    <p:extLst>
      <p:ext uri="{BB962C8B-B14F-4D97-AF65-F5344CB8AC3E}">
        <p14:creationId xmlns:p14="http://schemas.microsoft.com/office/powerpoint/2010/main" val="756272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New Sources</a:t>
            </a:r>
            <a:br>
              <a:rPr lang="en-US" dirty="0" smtClean="0"/>
            </a:br>
            <a:r>
              <a:rPr lang="en-US" dirty="0" smtClean="0"/>
              <a:t>-MLA 7</a:t>
            </a:r>
            <a:r>
              <a:rPr lang="en-US" baseline="30000" dirty="0" smtClean="0"/>
              <a:t>th</a:t>
            </a:r>
            <a:r>
              <a:rPr lang="en-US" dirty="0" smtClean="0"/>
              <a:t> Edition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Common Sources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Article</a:t>
            </a:r>
          </a:p>
          <a:p>
            <a:r>
              <a:rPr lang="en-US" dirty="0" smtClean="0"/>
              <a:t>Book</a:t>
            </a:r>
          </a:p>
          <a:p>
            <a:r>
              <a:rPr lang="en-US" dirty="0" smtClean="0"/>
              <a:t>Translations</a:t>
            </a:r>
          </a:p>
          <a:p>
            <a:r>
              <a:rPr lang="en-US" dirty="0" smtClean="0"/>
              <a:t>Interview</a:t>
            </a:r>
          </a:p>
          <a:p>
            <a:r>
              <a:rPr lang="en-US" dirty="0" smtClean="0"/>
              <a:t>Web Publication</a:t>
            </a:r>
          </a:p>
          <a:p>
            <a:r>
              <a:rPr lang="en-US" dirty="0" smtClean="0"/>
              <a:t>Dissertation</a:t>
            </a:r>
          </a:p>
          <a:p>
            <a:r>
              <a:rPr lang="en-US" dirty="0" smtClean="0"/>
              <a:t>Government Publication</a:t>
            </a:r>
          </a:p>
          <a:p>
            <a:r>
              <a:rPr lang="en-US" dirty="0" smtClean="0"/>
              <a:t>Brochure</a:t>
            </a:r>
          </a:p>
          <a:p>
            <a:r>
              <a:rPr lang="en-US" dirty="0" smtClean="0"/>
              <a:t>Proceedings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Additional Common Sources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Broadcasts: TV/Radio</a:t>
            </a:r>
          </a:p>
          <a:p>
            <a:r>
              <a:rPr lang="en-US" dirty="0" smtClean="0"/>
              <a:t>Sound recording</a:t>
            </a:r>
          </a:p>
          <a:p>
            <a:r>
              <a:rPr lang="en-US" dirty="0" smtClean="0"/>
              <a:t>Film/Video Recording</a:t>
            </a:r>
          </a:p>
          <a:p>
            <a:r>
              <a:rPr lang="en-US" dirty="0" smtClean="0"/>
              <a:t>Performance</a:t>
            </a:r>
          </a:p>
          <a:p>
            <a:r>
              <a:rPr lang="en-US" dirty="0" smtClean="0"/>
              <a:t>Musical Score/Libretto</a:t>
            </a:r>
          </a:p>
          <a:p>
            <a:r>
              <a:rPr lang="en-US" dirty="0" smtClean="0"/>
              <a:t>Cartoon</a:t>
            </a:r>
          </a:p>
          <a:p>
            <a:r>
              <a:rPr lang="en-US" dirty="0" smtClean="0"/>
              <a:t>Advertisement</a:t>
            </a:r>
          </a:p>
          <a:p>
            <a:r>
              <a:rPr lang="en-US" dirty="0" smtClean="0"/>
              <a:t>Memo</a:t>
            </a:r>
          </a:p>
          <a:p>
            <a:r>
              <a:rPr lang="en-US" dirty="0" smtClean="0"/>
              <a:t>Legal Source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13628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Assignments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Pedagogical Methods</a:t>
            </a:r>
          </a:p>
          <a:p>
            <a:pPr lvl="1"/>
            <a:r>
              <a:rPr lang="en-US" dirty="0" smtClean="0"/>
              <a:t>Inquiry</a:t>
            </a:r>
          </a:p>
          <a:p>
            <a:pPr lvl="1"/>
            <a:r>
              <a:rPr lang="en-US" dirty="0" smtClean="0"/>
              <a:t>Constructionist 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New Technologies</a:t>
            </a:r>
          </a:p>
          <a:p>
            <a:pPr lvl="1"/>
            <a:r>
              <a:rPr lang="en-US" dirty="0" err="1" smtClean="0"/>
              <a:t>Mashups</a:t>
            </a:r>
            <a:endParaRPr lang="en-US" dirty="0" smtClean="0"/>
          </a:p>
          <a:p>
            <a:pPr lvl="1"/>
            <a:r>
              <a:rPr lang="en-US" dirty="0" smtClean="0"/>
              <a:t>Journaling</a:t>
            </a:r>
          </a:p>
          <a:p>
            <a:pPr lvl="1"/>
            <a:r>
              <a:rPr lang="en-US" dirty="0" smtClean="0"/>
              <a:t>Videoconferencing [Skype]</a:t>
            </a:r>
          </a:p>
          <a:p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4" name="Picture 7" descr="C:\Users\hallis\AppData\Local\Microsoft\Windows\Temporary Internet Files\Content.IE5\0ZE3SI3B\MP90038267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74956" y="1376942"/>
            <a:ext cx="3711844" cy="51965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023358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Inquiry / Constructionist Pedagogy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Information Management in the Rubric</a:t>
            </a:r>
          </a:p>
          <a:p>
            <a:endParaRPr lang="en-US" dirty="0"/>
          </a:p>
          <a:p>
            <a:pPr lvl="1"/>
            <a:r>
              <a:rPr lang="en-US" dirty="0" smtClean="0"/>
              <a:t>Find 3 scholarly sources; evaluated on </a:t>
            </a:r>
          </a:p>
          <a:p>
            <a:pPr lvl="2"/>
            <a:r>
              <a:rPr lang="en-US" dirty="0" smtClean="0"/>
              <a:t>Appeared in journal</a:t>
            </a:r>
          </a:p>
          <a:p>
            <a:pPr lvl="2"/>
            <a:r>
              <a:rPr lang="en-US" dirty="0" smtClean="0"/>
              <a:t>Correctly cited</a:t>
            </a:r>
          </a:p>
          <a:p>
            <a:pPr lvl="2"/>
            <a:endParaRPr lang="en-US" dirty="0" smtClean="0"/>
          </a:p>
          <a:p>
            <a:pPr lvl="1"/>
            <a:r>
              <a:rPr lang="en-US" dirty="0" smtClean="0"/>
              <a:t>Find three authoritative sources that relate to your topic</a:t>
            </a:r>
          </a:p>
          <a:p>
            <a:pPr lvl="2"/>
            <a:r>
              <a:rPr lang="en-US" dirty="0" smtClean="0"/>
              <a:t>Credibility of Sources</a:t>
            </a:r>
          </a:p>
          <a:p>
            <a:pPr lvl="2"/>
            <a:r>
              <a:rPr lang="en-US" dirty="0" smtClean="0"/>
              <a:t>Appropriately related to point of the assignment</a:t>
            </a:r>
          </a:p>
          <a:p>
            <a:pPr lvl="2"/>
            <a:r>
              <a:rPr lang="en-US" dirty="0" smtClean="0"/>
              <a:t>Appropriately integrated in assignment</a:t>
            </a:r>
          </a:p>
          <a:p>
            <a:pPr lvl="2"/>
            <a:endParaRPr lang="en-US" dirty="0"/>
          </a:p>
        </p:txBody>
      </p:sp>
      <p:pic>
        <p:nvPicPr>
          <p:cNvPr id="4" name="Picture 5" descr="j007873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49180" y="1737893"/>
            <a:ext cx="2220800" cy="2357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3804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Century / New Challenge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67526"/>
            <a:ext cx="8229600" cy="48768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Information is Different</a:t>
            </a:r>
          </a:p>
          <a:p>
            <a:endParaRPr lang="en-US" dirty="0" smtClean="0">
              <a:solidFill>
                <a:srgbClr val="000000"/>
              </a:solidFill>
            </a:endParaRPr>
          </a:p>
          <a:p>
            <a:r>
              <a:rPr lang="en-US" dirty="0" smtClean="0">
                <a:solidFill>
                  <a:srgbClr val="000000"/>
                </a:solidFill>
              </a:rPr>
              <a:t>We use it differently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Academically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Personally</a:t>
            </a:r>
          </a:p>
          <a:p>
            <a:pPr lvl="1"/>
            <a:endParaRPr lang="en-US" dirty="0" smtClean="0">
              <a:solidFill>
                <a:srgbClr val="000000"/>
              </a:solidFill>
            </a:endParaRPr>
          </a:p>
          <a:p>
            <a:r>
              <a:rPr lang="en-US" dirty="0" smtClean="0">
                <a:solidFill>
                  <a:srgbClr val="000000"/>
                </a:solidFill>
              </a:rPr>
              <a:t>Students are Different</a:t>
            </a:r>
          </a:p>
          <a:p>
            <a:pPr lvl="1"/>
            <a:r>
              <a:rPr lang="en-US" dirty="0" smtClean="0"/>
              <a:t>Environmentally</a:t>
            </a:r>
          </a:p>
          <a:p>
            <a:pPr lvl="1"/>
            <a:r>
              <a:rPr lang="en-US" dirty="0" smtClean="0"/>
              <a:t>Biologically</a:t>
            </a:r>
          </a:p>
          <a:p>
            <a:pPr lvl="1"/>
            <a:endParaRPr lang="en-US" dirty="0"/>
          </a:p>
          <a:p>
            <a:r>
              <a:rPr lang="en-US" dirty="0"/>
              <a:t>Managing </a:t>
            </a:r>
            <a:r>
              <a:rPr lang="en-US" dirty="0" smtClean="0"/>
              <a:t>the Chaos</a:t>
            </a:r>
            <a:endParaRPr lang="en-US" dirty="0"/>
          </a:p>
          <a:p>
            <a:pPr lvl="1"/>
            <a:r>
              <a:rPr lang="en-US" dirty="0"/>
              <a:t>Understanding the question</a:t>
            </a:r>
          </a:p>
          <a:p>
            <a:pPr lvl="1"/>
            <a:r>
              <a:rPr lang="en-US" dirty="0" smtClean="0"/>
              <a:t>Understanding </a:t>
            </a:r>
            <a:r>
              <a:rPr lang="en-US" dirty="0"/>
              <a:t>Context</a:t>
            </a:r>
          </a:p>
          <a:p>
            <a:pPr lvl="1"/>
            <a:r>
              <a:rPr lang="en-US" dirty="0"/>
              <a:t>Understanding </a:t>
            </a:r>
            <a:r>
              <a:rPr lang="en-US" dirty="0" smtClean="0"/>
              <a:t>Credibility / Reliability</a:t>
            </a:r>
            <a:endParaRPr lang="en-US" dirty="0"/>
          </a:p>
          <a:p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4" name="Picture 4" descr="pe02745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3212" y="3451588"/>
            <a:ext cx="4573588" cy="20796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394690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3391"/>
          </a:xfrm>
        </p:spPr>
        <p:txBody>
          <a:bodyPr/>
          <a:lstStyle/>
          <a:p>
            <a:r>
              <a:rPr lang="en-US" dirty="0" smtClean="0"/>
              <a:t>Google a day</a:t>
            </a:r>
            <a:endParaRPr lang="en-US" dirty="0"/>
          </a:p>
        </p:txBody>
      </p:sp>
      <p:pic>
        <p:nvPicPr>
          <p:cNvPr id="10" name="Content Placeholder 9" descr="Screen shot 2012-01-17 at 8.28.16 AM.png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6" b="1846"/>
          <a:stretch>
            <a:fillRect/>
          </a:stretch>
        </p:blipFill>
        <p:spPr>
          <a:xfrm>
            <a:off x="226296" y="1195161"/>
            <a:ext cx="8471520" cy="5528963"/>
          </a:xfrm>
        </p:spPr>
      </p:pic>
      <p:pic>
        <p:nvPicPr>
          <p:cNvPr id="11" name="Picture 10" descr="Screen shot 2012-01-17 at 8.30.08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343" y="3930124"/>
            <a:ext cx="8267700" cy="279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7935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3391"/>
          </a:xfrm>
        </p:spPr>
        <p:txBody>
          <a:bodyPr/>
          <a:lstStyle/>
          <a:p>
            <a:r>
              <a:rPr lang="en-US" dirty="0" smtClean="0"/>
              <a:t>Google a day</a:t>
            </a:r>
            <a:endParaRPr lang="en-US" dirty="0"/>
          </a:p>
        </p:txBody>
      </p:sp>
      <p:pic>
        <p:nvPicPr>
          <p:cNvPr id="10" name="Content Placeholder 9" descr="Screen shot 2012-01-17 at 8.28.16 AM.png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6" b="1846"/>
          <a:stretch>
            <a:fillRect/>
          </a:stretch>
        </p:blipFill>
        <p:spPr>
          <a:xfrm>
            <a:off x="226296" y="1195161"/>
            <a:ext cx="8471520" cy="5528963"/>
          </a:xfrm>
        </p:spPr>
      </p:pic>
      <p:pic>
        <p:nvPicPr>
          <p:cNvPr id="2" name="Picture 1" descr="Screen shot 2012-08-01 at 10.35.04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296" y="4013200"/>
            <a:ext cx="8471520" cy="2844800"/>
          </a:xfrm>
          <a:prstGeom prst="rect">
            <a:avLst/>
          </a:prstGeom>
        </p:spPr>
      </p:pic>
      <p:pic>
        <p:nvPicPr>
          <p:cNvPr id="3" name="Picture 2" descr="Screen shot 2012-08-01 at 10.35.18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296" y="4104923"/>
            <a:ext cx="8471520" cy="276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4683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292934"/>
                </a:solidFill>
              </a:rPr>
              <a:t>Ask.com</a:t>
            </a:r>
            <a:r>
              <a:rPr lang="en-US" dirty="0" smtClean="0">
                <a:solidFill>
                  <a:srgbClr val="292934"/>
                </a:solidFill>
              </a:rPr>
              <a:t>?</a:t>
            </a:r>
            <a:endParaRPr lang="en-US" dirty="0">
              <a:solidFill>
                <a:srgbClr val="292934"/>
              </a:solidFill>
            </a:endParaRPr>
          </a:p>
        </p:txBody>
      </p:sp>
      <p:pic>
        <p:nvPicPr>
          <p:cNvPr id="4" name="Picture 3" descr="Screen shot 2012-07-31 at 12.02.3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71848"/>
            <a:ext cx="9144000" cy="5373054"/>
          </a:xfrm>
          <a:prstGeom prst="rect">
            <a:avLst/>
          </a:prstGeom>
        </p:spPr>
      </p:pic>
      <p:pic>
        <p:nvPicPr>
          <p:cNvPr id="5" name="Picture 4" descr="Screen shot 2012-07-31 at 12.03.54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2316" y="533400"/>
            <a:ext cx="5514038" cy="6067092"/>
          </a:xfrm>
          <a:prstGeom prst="rect">
            <a:avLst/>
          </a:prstGeom>
          <a:ln w="38100" cap="rnd" cmpd="sng">
            <a:solidFill>
              <a:srgbClr val="FF0000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9683606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002E"/>
                </a:solidFill>
              </a:rPr>
              <a:t>Information: </a:t>
            </a:r>
            <a:br>
              <a:rPr lang="en-US" dirty="0" smtClean="0">
                <a:solidFill>
                  <a:srgbClr val="00002E"/>
                </a:solidFill>
              </a:rPr>
            </a:br>
            <a:r>
              <a:rPr lang="en-US" dirty="0" smtClean="0">
                <a:solidFill>
                  <a:srgbClr val="00002E"/>
                </a:solidFill>
              </a:rPr>
              <a:t>Fitting the Pieces Together</a:t>
            </a:r>
            <a:endParaRPr lang="en-US" dirty="0">
              <a:solidFill>
                <a:srgbClr val="00002E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7099" y="1493478"/>
            <a:ext cx="4241228" cy="424122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" y="2346274"/>
            <a:ext cx="248016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Overview/</a:t>
            </a:r>
          </a:p>
          <a:p>
            <a:r>
              <a:rPr lang="en-US" sz="3200" dirty="0" smtClean="0"/>
              <a:t>Background</a:t>
            </a:r>
          </a:p>
          <a:p>
            <a:r>
              <a:rPr lang="en-US" sz="3200" dirty="0" smtClean="0"/>
              <a:t>  [Context]</a:t>
            </a:r>
            <a:endParaRPr 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6303063" y="1235700"/>
            <a:ext cx="238839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Primary </a:t>
            </a:r>
          </a:p>
          <a:p>
            <a:r>
              <a:rPr lang="en-US" sz="3200" dirty="0" smtClean="0"/>
              <a:t>Documents</a:t>
            </a:r>
          </a:p>
          <a:p>
            <a:r>
              <a:rPr lang="en-US" sz="3200" dirty="0"/>
              <a:t> </a:t>
            </a:r>
            <a:r>
              <a:rPr lang="en-US" sz="3200" dirty="0" smtClean="0"/>
              <a:t>[Spectator]</a:t>
            </a:r>
            <a:endParaRPr 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372732" y="4625995"/>
            <a:ext cx="246433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Scholarly </a:t>
            </a:r>
          </a:p>
          <a:p>
            <a:r>
              <a:rPr lang="en-US" sz="3200" dirty="0" smtClean="0"/>
              <a:t>Information</a:t>
            </a:r>
          </a:p>
          <a:p>
            <a:r>
              <a:rPr lang="en-US" sz="3200" dirty="0"/>
              <a:t> </a:t>
            </a:r>
            <a:r>
              <a:rPr lang="en-US" sz="3200" dirty="0" smtClean="0"/>
              <a:t> [Experts]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5616158" y="4711879"/>
            <a:ext cx="268434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General </a:t>
            </a:r>
          </a:p>
          <a:p>
            <a:r>
              <a:rPr lang="en-US" sz="3200" dirty="0" smtClean="0"/>
              <a:t>Information</a:t>
            </a:r>
          </a:p>
          <a:p>
            <a:r>
              <a:rPr lang="en-US" sz="3200" dirty="0"/>
              <a:t> </a:t>
            </a:r>
            <a:r>
              <a:rPr lang="en-US" sz="3200" dirty="0" smtClean="0"/>
              <a:t> [Accurate &amp; </a:t>
            </a:r>
          </a:p>
          <a:p>
            <a:r>
              <a:rPr lang="en-US" sz="3200" dirty="0" smtClean="0"/>
              <a:t>Accessible]</a:t>
            </a:r>
          </a:p>
        </p:txBody>
      </p:sp>
    </p:spTree>
    <p:extLst>
      <p:ext uri="{BB962C8B-B14F-4D97-AF65-F5344CB8AC3E}">
        <p14:creationId xmlns:p14="http://schemas.microsoft.com/office/powerpoint/2010/main" val="7871992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Students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Many familiar with rudimentary searching</a:t>
            </a:r>
          </a:p>
          <a:p>
            <a:r>
              <a:rPr lang="en-US" dirty="0" smtClean="0"/>
              <a:t>Generally overconfident</a:t>
            </a:r>
          </a:p>
          <a:p>
            <a:r>
              <a:rPr lang="en-US" dirty="0" smtClean="0"/>
              <a:t>Generally lacking context</a:t>
            </a:r>
          </a:p>
          <a:p>
            <a:r>
              <a:rPr lang="en-US" dirty="0" smtClean="0"/>
              <a:t>Confusing foraging for searching</a:t>
            </a:r>
          </a:p>
          <a:p>
            <a:r>
              <a:rPr lang="en-US" dirty="0" smtClean="0"/>
              <a:t>Unaware of </a:t>
            </a:r>
          </a:p>
          <a:p>
            <a:pPr lvl="1"/>
            <a:r>
              <a:rPr lang="en-US" dirty="0" smtClean="0"/>
              <a:t>What is on the internet</a:t>
            </a:r>
          </a:p>
          <a:p>
            <a:pPr lvl="1"/>
            <a:r>
              <a:rPr lang="en-US" dirty="0" smtClean="0"/>
              <a:t>Who writes the content</a:t>
            </a:r>
          </a:p>
          <a:p>
            <a:pPr lvl="1"/>
            <a:r>
              <a:rPr lang="en-US" dirty="0" smtClean="0"/>
              <a:t>How searches arrange information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pic>
        <p:nvPicPr>
          <p:cNvPr id="4" name="Picture 2" descr="C:\Users\hallis\AppData\Local\Microsoft\Windows\Temporary Internet Files\Content.IE5\0ZE3SI3B\MC900198799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67659" y="2594934"/>
            <a:ext cx="2448795" cy="38790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213628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292934"/>
                </a:solidFill>
              </a:rPr>
              <a:t>Information Management Skills</a:t>
            </a: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ACRL</a:t>
            </a:r>
          </a:p>
          <a:p>
            <a:r>
              <a:rPr lang="en-US" dirty="0" smtClean="0"/>
              <a:t>SCONUL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Managing </a:t>
            </a:r>
            <a:r>
              <a:rPr lang="en-US" dirty="0"/>
              <a:t>Chaos</a:t>
            </a:r>
          </a:p>
          <a:p>
            <a:pPr lvl="1"/>
            <a:r>
              <a:rPr lang="en-US" dirty="0"/>
              <a:t>Understanding the question</a:t>
            </a:r>
          </a:p>
          <a:p>
            <a:pPr lvl="1"/>
            <a:r>
              <a:rPr lang="en-US" dirty="0"/>
              <a:t>Understanding Context</a:t>
            </a:r>
          </a:p>
          <a:p>
            <a:pPr lvl="1"/>
            <a:r>
              <a:rPr lang="en-US" dirty="0"/>
              <a:t>Understanding </a:t>
            </a:r>
            <a:r>
              <a:rPr lang="en-US" dirty="0" smtClean="0"/>
              <a:t>Authenticity</a:t>
            </a:r>
          </a:p>
          <a:p>
            <a:endParaRPr lang="en-US" dirty="0"/>
          </a:p>
          <a:p>
            <a:r>
              <a:rPr lang="en-US" dirty="0" smtClean="0"/>
              <a:t>Assessing the use, not the source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13628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292934"/>
                </a:solidFill>
              </a:rPr>
              <a:t>ACRL Standards</a:t>
            </a: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Determine the extent of information needed</a:t>
            </a:r>
          </a:p>
          <a:p>
            <a:r>
              <a:rPr lang="en-US" dirty="0"/>
              <a:t>Access the needed information effectively and efficiently</a:t>
            </a:r>
          </a:p>
          <a:p>
            <a:r>
              <a:rPr lang="en-US" dirty="0"/>
              <a:t>Evaluate information and its sources critically</a:t>
            </a:r>
          </a:p>
          <a:p>
            <a:r>
              <a:rPr lang="en-US" dirty="0"/>
              <a:t>Incorporate selected information into one’s knowledge base</a:t>
            </a:r>
          </a:p>
          <a:p>
            <a:r>
              <a:rPr lang="en-US" dirty="0"/>
              <a:t>Use information effectively to accomplish a specific purpose</a:t>
            </a:r>
          </a:p>
          <a:p>
            <a:r>
              <a:rPr lang="en-US" dirty="0"/>
              <a:t>Understand the economic, legal, and social issues surrounding the use of information, and access and use information ethically and </a:t>
            </a:r>
            <a:r>
              <a:rPr lang="en-US" dirty="0" smtClean="0"/>
              <a:t>legally</a:t>
            </a:r>
          </a:p>
          <a:p>
            <a:r>
              <a:rPr lang="en-US" dirty="0" smtClean="0"/>
              <a:t>(ACRL)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26130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292934"/>
                </a:solidFill>
              </a:rPr>
              <a:t>7 pillars of SCONUL</a:t>
            </a: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 smtClean="0"/>
              <a:t>[Society of College, National and University Libraries]</a:t>
            </a:r>
          </a:p>
          <a:p>
            <a:r>
              <a:rPr lang="en-US" dirty="0" smtClean="0"/>
              <a:t>Establishing opportunities for using information literacy skills</a:t>
            </a:r>
          </a:p>
          <a:p>
            <a:r>
              <a:rPr lang="en-US" dirty="0" smtClean="0"/>
              <a:t>Identify a knowledge gap and the information needed to fill it</a:t>
            </a:r>
          </a:p>
          <a:p>
            <a:r>
              <a:rPr lang="en-US" dirty="0" smtClean="0"/>
              <a:t>Planning and carrying out searches</a:t>
            </a:r>
          </a:p>
          <a:p>
            <a:r>
              <a:rPr lang="en-US" dirty="0" smtClean="0"/>
              <a:t>Critically evaluating results, information and sources</a:t>
            </a:r>
          </a:p>
          <a:p>
            <a:r>
              <a:rPr lang="en-US" dirty="0" smtClean="0"/>
              <a:t>Communicating and presenting findings accurately and appropriately</a:t>
            </a:r>
          </a:p>
          <a:p>
            <a:r>
              <a:rPr lang="en-US" dirty="0" smtClean="0"/>
              <a:t>Reflecting on effectiveness of approach and adapting as necessary</a:t>
            </a:r>
          </a:p>
          <a:p>
            <a:r>
              <a:rPr lang="en-US" dirty="0" smtClean="0"/>
              <a:t>Identifying own learning, success and failures, and ways forward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91946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714500" y="879107"/>
            <a:ext cx="5702300" cy="59055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862667" y="6488668"/>
            <a:ext cx="1300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(SCONUL)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85633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292934"/>
                </a:solidFill>
              </a:rPr>
              <a:t>Evaluating the Use</a:t>
            </a: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Information Management in the </a:t>
            </a:r>
            <a:r>
              <a:rPr lang="en-US" dirty="0" smtClean="0"/>
              <a:t>Rubric</a:t>
            </a:r>
          </a:p>
          <a:p>
            <a:endParaRPr lang="en-US" dirty="0" smtClean="0"/>
          </a:p>
          <a:p>
            <a:r>
              <a:rPr lang="en-US" dirty="0" smtClean="0"/>
              <a:t>Assessing the format of the source</a:t>
            </a:r>
            <a:endParaRPr lang="en-US" dirty="0"/>
          </a:p>
          <a:p>
            <a:pPr lvl="1"/>
            <a:r>
              <a:rPr lang="en-US" dirty="0"/>
              <a:t>Find 3 scholarly sources; evaluated on </a:t>
            </a:r>
          </a:p>
          <a:p>
            <a:pPr lvl="2"/>
            <a:r>
              <a:rPr lang="en-US" dirty="0"/>
              <a:t>Appeared in journal</a:t>
            </a:r>
          </a:p>
          <a:p>
            <a:pPr lvl="2"/>
            <a:r>
              <a:rPr lang="en-US" dirty="0"/>
              <a:t>Correctly </a:t>
            </a:r>
            <a:r>
              <a:rPr lang="en-US" dirty="0" smtClean="0"/>
              <a:t>cited</a:t>
            </a:r>
          </a:p>
          <a:p>
            <a:pPr lvl="2"/>
            <a:endParaRPr lang="en-US" dirty="0" smtClean="0"/>
          </a:p>
          <a:p>
            <a:r>
              <a:rPr lang="en-US" dirty="0" smtClean="0"/>
              <a:t>Assessing the relevance of the source</a:t>
            </a:r>
            <a:endParaRPr lang="en-US" dirty="0"/>
          </a:p>
          <a:p>
            <a:pPr lvl="1"/>
            <a:r>
              <a:rPr lang="en-US" dirty="0"/>
              <a:t>Find three authoritative sources that relate to your topic</a:t>
            </a:r>
          </a:p>
          <a:p>
            <a:pPr lvl="2"/>
            <a:r>
              <a:rPr lang="en-US" dirty="0"/>
              <a:t>Credibility of Sources</a:t>
            </a:r>
          </a:p>
          <a:p>
            <a:pPr lvl="2"/>
            <a:r>
              <a:rPr lang="en-US" dirty="0"/>
              <a:t>Appropriately related to point of the assignment</a:t>
            </a:r>
          </a:p>
          <a:p>
            <a:pPr lvl="2"/>
            <a:r>
              <a:rPr lang="en-US" dirty="0"/>
              <a:t>Appropriately integrated in assignment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87096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Century / New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Amount of Information</a:t>
            </a:r>
          </a:p>
          <a:p>
            <a:endParaRPr lang="en-US" dirty="0" smtClean="0"/>
          </a:p>
          <a:p>
            <a:r>
              <a:rPr lang="en-US" dirty="0" smtClean="0"/>
              <a:t>Format is Different</a:t>
            </a:r>
          </a:p>
          <a:p>
            <a:endParaRPr lang="en-US" dirty="0"/>
          </a:p>
          <a:p>
            <a:r>
              <a:rPr lang="en-US" dirty="0" smtClean="0"/>
              <a:t>Pace is different</a:t>
            </a:r>
          </a:p>
          <a:p>
            <a:endParaRPr lang="en-US" dirty="0" smtClean="0"/>
          </a:p>
          <a:p>
            <a:r>
              <a:rPr lang="en-US" dirty="0" smtClean="0"/>
              <a:t>Specificity is Different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11" descr="C:\Users\hallis\AppData\Local\Microsoft\Windows\Temporary Internet Files\Content.IE5\BWF7KA1U\MC900070815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29466">
            <a:off x="4006343" y="1386488"/>
            <a:ext cx="4668516" cy="5221661"/>
          </a:xfrm>
          <a:prstGeom prst="rect">
            <a:avLst/>
          </a:prstGeom>
          <a:noFill/>
        </p:spPr>
      </p:pic>
      <p:pic>
        <p:nvPicPr>
          <p:cNvPr id="6" name="Picture 4" descr="C:\Users\hallis\AppData\Local\Microsoft\Windows\Temporary Internet Files\Content.IE5\0ZE3SI3B\MC900234649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303037">
            <a:off x="626618" y="5030724"/>
            <a:ext cx="2087446" cy="19941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84729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7972" y="870129"/>
            <a:ext cx="8495731" cy="679071"/>
          </a:xfrm>
        </p:spPr>
        <p:txBody>
          <a:bodyPr>
            <a:noAutofit/>
          </a:bodyPr>
          <a:lstStyle/>
          <a:p>
            <a:r>
              <a:rPr lang="en-US" sz="4000" dirty="0" smtClean="0">
                <a:solidFill>
                  <a:srgbClr val="000000"/>
                </a:solidFill>
              </a:rPr>
              <a:t>Describing your Search- Linking Terms</a:t>
            </a:r>
            <a:endParaRPr lang="en-US" sz="4000" dirty="0">
              <a:solidFill>
                <a:srgbClr val="000000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58113" y="1874120"/>
            <a:ext cx="3929198" cy="3557587"/>
            <a:chOff x="866640" y="2586038"/>
            <a:chExt cx="3929198" cy="3557587"/>
          </a:xfrm>
        </p:grpSpPr>
        <p:sp>
          <p:nvSpPr>
            <p:cNvPr id="6" name="Oval 5"/>
            <p:cNvSpPr/>
            <p:nvPr/>
          </p:nvSpPr>
          <p:spPr>
            <a:xfrm>
              <a:off x="866640" y="2586038"/>
              <a:ext cx="2290898" cy="2128837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2504940" y="2738438"/>
              <a:ext cx="2290898" cy="2128837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1661977" y="4014788"/>
              <a:ext cx="2290898" cy="2128837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328738" y="3171825"/>
              <a:ext cx="6081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Dog</a:t>
              </a:r>
              <a:endParaRPr lang="en-US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629700" y="3691622"/>
              <a:ext cx="96719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Service </a:t>
              </a:r>
            </a:p>
            <a:p>
              <a:r>
                <a:rPr lang="en-US" dirty="0" smtClean="0"/>
                <a:t>Animal </a:t>
              </a:r>
              <a:endParaRPr lang="en-US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279811" y="5142585"/>
              <a:ext cx="9544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Anxiety</a:t>
              </a:r>
              <a:endParaRPr lang="en-US" dirty="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5812873" y="1503251"/>
            <a:ext cx="223206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Useful Information</a:t>
            </a:r>
            <a:endParaRPr lang="en-US" dirty="0"/>
          </a:p>
        </p:txBody>
      </p:sp>
      <p:pic>
        <p:nvPicPr>
          <p:cNvPr id="7" name="Picture 6" descr="Screen shot 2012-07-31 at 10.49.56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311" y="2381014"/>
            <a:ext cx="5081933" cy="4099305"/>
          </a:xfrm>
          <a:prstGeom prst="rect">
            <a:avLst/>
          </a:prstGeom>
        </p:spPr>
      </p:pic>
      <p:pic>
        <p:nvPicPr>
          <p:cNvPr id="3" name="Picture 2" descr="Screen shot 2012-07-31 at 10.46.04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4842" y="1874120"/>
            <a:ext cx="4680394" cy="4872132"/>
          </a:xfrm>
          <a:prstGeom prst="rect">
            <a:avLst/>
          </a:prstGeom>
        </p:spPr>
      </p:pic>
      <p:sp>
        <p:nvSpPr>
          <p:cNvPr id="14" name="Striped Right Arrow 13"/>
          <p:cNvSpPr/>
          <p:nvPr/>
        </p:nvSpPr>
        <p:spPr>
          <a:xfrm rot="9121525">
            <a:off x="2050385" y="2265072"/>
            <a:ext cx="3675965" cy="389670"/>
          </a:xfrm>
          <a:prstGeom prst="stripedRightArrow">
            <a:avLst>
              <a:gd name="adj1" fmla="val 35857"/>
              <a:gd name="adj2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4196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 smtClean="0">
                <a:solidFill>
                  <a:srgbClr val="000000"/>
                </a:solidFill>
              </a:rPr>
              <a:t>Describing your Search</a:t>
            </a:r>
            <a:endParaRPr lang="en-US" sz="4000" dirty="0">
              <a:solidFill>
                <a:srgbClr val="000000"/>
              </a:solidFill>
            </a:endParaRPr>
          </a:p>
        </p:txBody>
      </p:sp>
      <p:sp>
        <p:nvSpPr>
          <p:cNvPr id="15" name="Content Placeholder 1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Psychological Journal</a:t>
            </a:r>
          </a:p>
          <a:p>
            <a:pPr lvl="1"/>
            <a:r>
              <a:rPr lang="en-US" dirty="0" smtClean="0"/>
              <a:t>Peer Reviewed</a:t>
            </a:r>
          </a:p>
          <a:p>
            <a:r>
              <a:rPr lang="en-US" dirty="0" smtClean="0"/>
              <a:t>Sociological Journal</a:t>
            </a:r>
          </a:p>
          <a:p>
            <a:pPr lvl="1"/>
            <a:r>
              <a:rPr lang="en-US" dirty="0" smtClean="0"/>
              <a:t>Peer Reviewed</a:t>
            </a:r>
          </a:p>
          <a:p>
            <a:r>
              <a:rPr lang="en-US" dirty="0" smtClean="0"/>
              <a:t>Organizations</a:t>
            </a:r>
          </a:p>
          <a:p>
            <a:pPr lvl="1"/>
            <a:r>
              <a:rPr lang="en-US" dirty="0" smtClean="0"/>
              <a:t>ADA / </a:t>
            </a:r>
            <a:r>
              <a:rPr lang="en-US" dirty="0" err="1" smtClean="0"/>
              <a:t>dogster.com</a:t>
            </a:r>
            <a:endParaRPr lang="en-US" dirty="0" smtClean="0"/>
          </a:p>
          <a:p>
            <a:r>
              <a:rPr lang="en-US" dirty="0" smtClean="0"/>
              <a:t>Blogs</a:t>
            </a:r>
          </a:p>
          <a:p>
            <a:r>
              <a:rPr lang="en-US" dirty="0" smtClean="0"/>
              <a:t>Wikipedia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58113" y="1874120"/>
            <a:ext cx="3929198" cy="3557587"/>
            <a:chOff x="866640" y="2586038"/>
            <a:chExt cx="3929198" cy="3557587"/>
          </a:xfrm>
        </p:grpSpPr>
        <p:sp>
          <p:nvSpPr>
            <p:cNvPr id="6" name="Oval 5"/>
            <p:cNvSpPr/>
            <p:nvPr/>
          </p:nvSpPr>
          <p:spPr>
            <a:xfrm>
              <a:off x="866640" y="2586038"/>
              <a:ext cx="2290898" cy="2128837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2504940" y="2738438"/>
              <a:ext cx="2290898" cy="2128837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1661977" y="4014788"/>
              <a:ext cx="2290898" cy="2128837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328738" y="3171825"/>
              <a:ext cx="6081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Dog</a:t>
              </a:r>
              <a:endParaRPr lang="en-US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629700" y="3691622"/>
              <a:ext cx="96719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Service </a:t>
              </a:r>
            </a:p>
            <a:p>
              <a:r>
                <a:rPr lang="en-US" dirty="0" smtClean="0"/>
                <a:t>Animal </a:t>
              </a:r>
              <a:endParaRPr lang="en-US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279811" y="5142585"/>
              <a:ext cx="9544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Anxiety</a:t>
              </a:r>
              <a:endParaRPr lang="en-US" dirty="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6053963" y="1503251"/>
            <a:ext cx="174988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Useful Sources</a:t>
            </a:r>
            <a:endParaRPr lang="en-US" dirty="0"/>
          </a:p>
        </p:txBody>
      </p:sp>
      <p:sp>
        <p:nvSpPr>
          <p:cNvPr id="14" name="Striped Right Arrow 13"/>
          <p:cNvSpPr/>
          <p:nvPr/>
        </p:nvSpPr>
        <p:spPr>
          <a:xfrm rot="9121525">
            <a:off x="2050385" y="2265072"/>
            <a:ext cx="3675965" cy="389670"/>
          </a:xfrm>
          <a:prstGeom prst="stripedRightArrow">
            <a:avLst>
              <a:gd name="adj1" fmla="val 35857"/>
              <a:gd name="adj2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1145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439821"/>
            <a:ext cx="8229600" cy="990600"/>
          </a:xfrm>
        </p:spPr>
        <p:txBody>
          <a:bodyPr/>
          <a:lstStyle/>
          <a:p>
            <a:r>
              <a:rPr lang="en-US" dirty="0" smtClean="0">
                <a:solidFill>
                  <a:srgbClr val="292934"/>
                </a:solidFill>
              </a:rPr>
              <a:t>Wikipedia</a:t>
            </a:r>
            <a:endParaRPr lang="en-US" dirty="0">
              <a:solidFill>
                <a:srgbClr val="292934"/>
              </a:solidFill>
            </a:endParaRPr>
          </a:p>
        </p:txBody>
      </p:sp>
      <p:pic>
        <p:nvPicPr>
          <p:cNvPr id="8" name="Picture 7" descr="Screen shot 2012-07-31 at 10.54.46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116" y="1524000"/>
            <a:ext cx="8515684" cy="1675379"/>
          </a:xfrm>
          <a:prstGeom prst="rect">
            <a:avLst/>
          </a:prstGeom>
          <a:ln w="38100" cmpd="sng">
            <a:solidFill>
              <a:srgbClr val="FF0000"/>
            </a:solidFill>
          </a:ln>
        </p:spPr>
      </p:pic>
      <p:pic>
        <p:nvPicPr>
          <p:cNvPr id="9" name="Picture 8" descr="Screen shot 2012-07-31 at 10.55.52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116" y="1462494"/>
            <a:ext cx="8515684" cy="5395506"/>
          </a:xfrm>
          <a:prstGeom prst="rect">
            <a:avLst/>
          </a:prstGeom>
          <a:ln w="38100" cmpd="sng">
            <a:solidFill>
              <a:srgbClr val="FF0000"/>
            </a:solidFill>
          </a:ln>
        </p:spPr>
      </p:pic>
      <p:pic>
        <p:nvPicPr>
          <p:cNvPr id="10" name="Picture 9" descr="Screen shot 2012-07-31 at 10.56.45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30421"/>
            <a:ext cx="9144000" cy="5471919"/>
          </a:xfrm>
          <a:prstGeom prst="rect">
            <a:avLst/>
          </a:prstGeom>
          <a:ln w="38100" cmpd="sng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3981126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79135" y="647058"/>
            <a:ext cx="7467600" cy="1520275"/>
          </a:xfrm>
        </p:spPr>
        <p:txBody>
          <a:bodyPr>
            <a:noAutofit/>
          </a:bodyPr>
          <a:lstStyle/>
          <a:p>
            <a:pPr algn="ctr"/>
            <a:r>
              <a:rPr lang="en-US" sz="4400" dirty="0" smtClean="0">
                <a:solidFill>
                  <a:schemeClr val="tx1"/>
                </a:solidFill>
              </a:rPr>
              <a:t>Common words </a:t>
            </a:r>
            <a:br>
              <a:rPr lang="en-US" sz="4400" dirty="0" smtClean="0">
                <a:solidFill>
                  <a:schemeClr val="tx1"/>
                </a:solidFill>
              </a:rPr>
            </a:br>
            <a:r>
              <a:rPr lang="en-US" sz="4400" dirty="0" smtClean="0">
                <a:solidFill>
                  <a:schemeClr val="tx1"/>
                </a:solidFill>
              </a:rPr>
              <a:t>do not </a:t>
            </a:r>
            <a:r>
              <a:rPr lang="en-US" sz="4400" dirty="0">
                <a:solidFill>
                  <a:schemeClr val="tx1"/>
                </a:solidFill>
              </a:rPr>
              <a:t>i</a:t>
            </a:r>
            <a:r>
              <a:rPr lang="en-US" sz="4400" dirty="0" smtClean="0">
                <a:solidFill>
                  <a:schemeClr val="tx1"/>
                </a:solidFill>
              </a:rPr>
              <a:t>ndicate </a:t>
            </a:r>
            <a:br>
              <a:rPr lang="en-US" sz="4400" dirty="0" smtClean="0">
                <a:solidFill>
                  <a:schemeClr val="tx1"/>
                </a:solidFill>
              </a:rPr>
            </a:br>
            <a:r>
              <a:rPr lang="en-US" sz="4400" dirty="0" smtClean="0">
                <a:solidFill>
                  <a:schemeClr val="tx1"/>
                </a:solidFill>
              </a:rPr>
              <a:t>Common content</a:t>
            </a:r>
            <a:endParaRPr lang="en-US" sz="4400" dirty="0">
              <a:solidFill>
                <a:schemeClr val="tx1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Prehistory</a:t>
            </a:r>
          </a:p>
          <a:p>
            <a:pPr marL="0" indent="0">
              <a:buNone/>
            </a:pPr>
            <a:r>
              <a:rPr lang="en-US" sz="1500" dirty="0" smtClean="0"/>
              <a:t>[cover of </a:t>
            </a:r>
            <a:r>
              <a:rPr lang="en-US" sz="1500" i="1" dirty="0"/>
              <a:t>Prehistory: The Making of the Human </a:t>
            </a:r>
            <a:r>
              <a:rPr lang="en-US" sz="1500" i="1" dirty="0" smtClean="0"/>
              <a:t>Mind</a:t>
            </a:r>
            <a:r>
              <a:rPr lang="en-US" sz="1500" dirty="0" smtClean="0"/>
              <a:t>]</a:t>
            </a:r>
            <a:endParaRPr lang="en-US" sz="1500" dirty="0" smtClean="0"/>
          </a:p>
          <a:p>
            <a:pPr marL="0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Development of Concept</a:t>
            </a:r>
            <a:endParaRPr lang="en-US" dirty="0" smtClean="0"/>
          </a:p>
          <a:p>
            <a:pPr lvl="1"/>
            <a:r>
              <a:rPr lang="en-US" dirty="0" smtClean="0"/>
              <a:t>When were we aware of events before written record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Prehistory</a:t>
            </a:r>
          </a:p>
          <a:p>
            <a:r>
              <a:rPr lang="en-US" sz="1500" dirty="0" smtClean="0"/>
              <a:t>[cover of </a:t>
            </a:r>
            <a:r>
              <a:rPr lang="en-US" sz="1500" i="1" dirty="0"/>
              <a:t>Prehistory of the </a:t>
            </a:r>
            <a:r>
              <a:rPr lang="en-US" sz="1500" i="1" dirty="0" smtClean="0"/>
              <a:t>Mind</a:t>
            </a:r>
            <a:r>
              <a:rPr lang="en-US" sz="1500" b="1" dirty="0" smtClean="0"/>
              <a:t>]</a:t>
            </a:r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Ability</a:t>
            </a:r>
          </a:p>
          <a:p>
            <a:pPr lvl="1"/>
            <a:r>
              <a:rPr lang="en-US" dirty="0" smtClean="0"/>
              <a:t>What were human ancestors intellectual abilities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0055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292934"/>
                </a:solidFill>
              </a:rPr>
              <a:t>Understanding the Question</a:t>
            </a: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Nature of your question determines the information needed to support your conclusion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Service dogs are useful in helping PTSD patients</a:t>
            </a:r>
          </a:p>
          <a:p>
            <a:pPr lvl="1"/>
            <a:r>
              <a:rPr lang="en-US" dirty="0" smtClean="0"/>
              <a:t>People having service dogs for anxiety disorders experience problems bringing their animals ion trips/in buildings etc.</a:t>
            </a:r>
          </a:p>
          <a:p>
            <a:pPr lvl="1"/>
            <a:r>
              <a:rPr lang="en-US" dirty="0" smtClean="0"/>
              <a:t>There are a shortage of service dogs for those suffering anxiety disorders</a:t>
            </a:r>
          </a:p>
          <a:p>
            <a:pPr lvl="1"/>
            <a:r>
              <a:rPr lang="en-US" dirty="0" smtClean="0"/>
              <a:t>Intuitive nature of dogs make them ideal service animals for those suffering from anxiety disorders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13628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292934"/>
                </a:solidFill>
              </a:rPr>
              <a:t>Reliability of the Source</a:t>
            </a: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First hand account [blogs, </a:t>
            </a:r>
            <a:r>
              <a:rPr lang="en-US" dirty="0"/>
              <a:t>W</a:t>
            </a:r>
            <a:r>
              <a:rPr lang="en-US" dirty="0" smtClean="0"/>
              <a:t>iki’s, </a:t>
            </a:r>
            <a:r>
              <a:rPr lang="en-US" dirty="0" err="1" smtClean="0"/>
              <a:t>storycorps</a:t>
            </a:r>
            <a:r>
              <a:rPr lang="en-US" dirty="0" smtClean="0"/>
              <a:t>]</a:t>
            </a:r>
          </a:p>
          <a:p>
            <a:endParaRPr lang="en-US" dirty="0" smtClean="0"/>
          </a:p>
          <a:p>
            <a:r>
              <a:rPr lang="en-US" dirty="0" smtClean="0"/>
              <a:t>Scholarly perspective</a:t>
            </a:r>
          </a:p>
          <a:p>
            <a:endParaRPr lang="en-US" dirty="0"/>
          </a:p>
          <a:p>
            <a:r>
              <a:rPr lang="en-US" dirty="0" smtClean="0"/>
              <a:t>Informed opinion</a:t>
            </a: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416786" y="5372619"/>
            <a:ext cx="33052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Homepage from </a:t>
            </a:r>
            <a:r>
              <a:rPr lang="en-US" i="1" dirty="0" err="1" smtClean="0"/>
              <a:t>storycore.org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1717283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292934"/>
                </a:solidFill>
              </a:rPr>
              <a:t>Creating Context</a:t>
            </a:r>
            <a:endParaRPr lang="en-US" dirty="0">
              <a:solidFill>
                <a:srgbClr val="292934"/>
              </a:solidFill>
            </a:endParaRPr>
          </a:p>
        </p:txBody>
      </p:sp>
      <p:pic>
        <p:nvPicPr>
          <p:cNvPr id="7" name="Picture 6" descr="Screen shot 2012-07-31 at 2.25.1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31473"/>
            <a:ext cx="6716286" cy="4356695"/>
          </a:xfrm>
          <a:prstGeom prst="rect">
            <a:avLst/>
          </a:prstGeom>
        </p:spPr>
      </p:pic>
      <p:pic>
        <p:nvPicPr>
          <p:cNvPr id="6" name="Picture 5" descr="13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6710">
            <a:off x="5513674" y="1657683"/>
            <a:ext cx="3173126" cy="4799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2224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Adjusting Rubrics to evaluate</a:t>
            </a:r>
          </a:p>
          <a:p>
            <a:endParaRPr lang="en-US" dirty="0"/>
          </a:p>
          <a:p>
            <a:pPr lvl="1"/>
            <a:r>
              <a:rPr lang="en-US" dirty="0" smtClean="0"/>
              <a:t>Exploring the breadth of available Info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Relating the sources to the task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Choosing appropriate experts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Choosing appropriate formats</a:t>
            </a:r>
          </a:p>
          <a:p>
            <a:pPr lvl="1"/>
            <a:endParaRPr lang="en-US" dirty="0"/>
          </a:p>
        </p:txBody>
      </p:sp>
      <p:pic>
        <p:nvPicPr>
          <p:cNvPr id="5" name="Picture 7" descr="bd06669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39900" y="2021305"/>
            <a:ext cx="3083258" cy="44556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148704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1376363" y="609600"/>
            <a:ext cx="7564437" cy="1143000"/>
          </a:xfrm>
          <a:prstGeom prst="rect">
            <a:avLst/>
          </a:prstGeom>
          <a:noFill/>
          <a:ln/>
        </p:spPr>
        <p:txBody>
          <a:bodyPr lIns="92075" tIns="46038" rIns="92075" bIns="46038"/>
          <a:lstStyle>
            <a:lvl1pPr algn="ctr" defTabSz="914400" rtl="0" eaLnBrk="1" latinLnBrk="0" hangingPunct="1">
              <a:spcBef>
                <a:spcPct val="0"/>
              </a:spcBef>
              <a:buNone/>
              <a:defRPr sz="3500" kern="1200" cap="all" baseline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Credits</a:t>
            </a:r>
            <a:endParaRPr lang="en-US"/>
          </a:p>
        </p:txBody>
      </p:sp>
      <p:sp>
        <p:nvSpPr>
          <p:cNvPr id="3" name="Rectangle 5"/>
          <p:cNvSpPr txBox="1">
            <a:spLocks noChangeArrowheads="1"/>
          </p:cNvSpPr>
          <p:nvPr/>
        </p:nvSpPr>
        <p:spPr>
          <a:xfrm>
            <a:off x="1327150" y="5105400"/>
            <a:ext cx="5226050" cy="1295400"/>
          </a:xfrm>
          <a:prstGeom prst="rect">
            <a:avLst/>
          </a:prstGeom>
          <a:noFill/>
          <a:ln/>
        </p:spPr>
        <p:txBody>
          <a:bodyPr lIns="92075" tIns="46038" rIns="92075" bIns="46038"/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/>
              <a:t>Created by Robert Hallis</a:t>
            </a:r>
          </a:p>
          <a:p>
            <a:r>
              <a:rPr lang="en-US" sz="1800" dirty="0" smtClean="0"/>
              <a:t>Design &amp; Graphics Robert Hallis</a:t>
            </a:r>
          </a:p>
          <a:p>
            <a:r>
              <a:rPr lang="en-US" sz="1800" dirty="0" smtClean="0"/>
              <a:t>Screens </a:t>
            </a:r>
            <a:r>
              <a:rPr lang="en-US" sz="1800" dirty="0" smtClean="0"/>
              <a:t>accurate </a:t>
            </a:r>
            <a:r>
              <a:rPr lang="en-US" sz="1800" dirty="0" smtClean="0"/>
              <a:t>as of </a:t>
            </a:r>
            <a:r>
              <a:rPr lang="en-US" sz="1800" dirty="0" smtClean="0"/>
              <a:t>8/2012</a:t>
            </a:r>
            <a:endParaRPr lang="en-US" sz="1800" dirty="0"/>
          </a:p>
        </p:txBody>
      </p:sp>
      <p:pic>
        <p:nvPicPr>
          <p:cNvPr id="4" name="Picture 6" descr="bd13745_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419600" y="4648200"/>
            <a:ext cx="4067175" cy="2114550"/>
          </a:xfrm>
          <a:prstGeom prst="rect">
            <a:avLst/>
          </a:prstGeom>
          <a:noFill/>
        </p:spPr>
      </p:pic>
      <p:sp>
        <p:nvSpPr>
          <p:cNvPr id="5" name="WordArt 7"/>
          <p:cNvSpPr>
            <a:spLocks noChangeArrowheads="1" noChangeShapeType="1" noTextEdit="1"/>
          </p:cNvSpPr>
          <p:nvPr/>
        </p:nvSpPr>
        <p:spPr bwMode="auto">
          <a:xfrm>
            <a:off x="2514600" y="2133600"/>
            <a:ext cx="5791200" cy="25908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7616"/>
              </a:avLst>
            </a:prstTxWarp>
          </a:bodyPr>
          <a:lstStyle/>
          <a:p>
            <a:pPr algn="ctr"/>
            <a:r>
              <a:rPr lang="pt-BR" sz="3600" kern="10" dirty="0" err="1">
                <a:ln w="12700">
                  <a:solidFill>
                    <a:srgbClr val="B2B2B2"/>
                  </a:solidFill>
                  <a:round/>
                  <a:headEnd type="none" w="sm" len="sm"/>
                  <a:tailEnd type="none" w="sm" len="sm"/>
                </a:ln>
                <a:gradFill rotWithShape="0">
                  <a:gsLst>
                    <a:gs pos="0">
                      <a:srgbClr val="FF0000"/>
                    </a:gs>
                    <a:gs pos="50000">
                      <a:srgbClr val="0000FF"/>
                    </a:gs>
                    <a:gs pos="100000">
                      <a:srgbClr val="FF0000"/>
                    </a:gs>
                  </a:gsLst>
                  <a:lin ang="18900000" scaled="1"/>
                </a:gradFill>
                <a:effectLst>
                  <a:outerShdw dist="35921" dir="2700000" sy="50000" rotWithShape="0">
                    <a:srgbClr val="875B0D"/>
                  </a:outerShdw>
                </a:effectLst>
                <a:latin typeface="Arial Black"/>
              </a:rPr>
              <a:t>T</a:t>
            </a:r>
            <a:r>
              <a:rPr lang="pt-BR" sz="3600" kern="10" dirty="0">
                <a:ln w="12700">
                  <a:solidFill>
                    <a:srgbClr val="B2B2B2"/>
                  </a:solidFill>
                  <a:round/>
                  <a:headEnd type="none" w="sm" len="sm"/>
                  <a:tailEnd type="none" w="sm" len="sm"/>
                </a:ln>
                <a:gradFill rotWithShape="0">
                  <a:gsLst>
                    <a:gs pos="0">
                      <a:srgbClr val="FF0000"/>
                    </a:gs>
                    <a:gs pos="50000">
                      <a:srgbClr val="0000FF"/>
                    </a:gs>
                    <a:gs pos="100000">
                      <a:srgbClr val="FF0000"/>
                    </a:gs>
                  </a:gsLst>
                  <a:lin ang="18900000" scaled="1"/>
                </a:gradFill>
                <a:effectLst>
                  <a:outerShdw dist="35921" dir="2700000" sy="50000" rotWithShape="0">
                    <a:srgbClr val="875B0D"/>
                  </a:outerShdw>
                </a:effectLst>
                <a:latin typeface="Arial Black"/>
              </a:rPr>
              <a:t> H A N </a:t>
            </a:r>
            <a:r>
              <a:rPr lang="pt-BR" sz="3600" kern="10" dirty="0" err="1">
                <a:ln w="12700">
                  <a:solidFill>
                    <a:srgbClr val="B2B2B2"/>
                  </a:solidFill>
                  <a:round/>
                  <a:headEnd type="none" w="sm" len="sm"/>
                  <a:tailEnd type="none" w="sm" len="sm"/>
                </a:ln>
                <a:gradFill rotWithShape="0">
                  <a:gsLst>
                    <a:gs pos="0">
                      <a:srgbClr val="FF0000"/>
                    </a:gs>
                    <a:gs pos="50000">
                      <a:srgbClr val="0000FF"/>
                    </a:gs>
                    <a:gs pos="100000">
                      <a:srgbClr val="FF0000"/>
                    </a:gs>
                  </a:gsLst>
                  <a:lin ang="18900000" scaled="1"/>
                </a:gradFill>
                <a:effectLst>
                  <a:outerShdw dist="35921" dir="2700000" sy="50000" rotWithShape="0">
                    <a:srgbClr val="875B0D"/>
                  </a:outerShdw>
                </a:effectLst>
                <a:latin typeface="Arial Black"/>
              </a:rPr>
              <a:t>K</a:t>
            </a:r>
            <a:r>
              <a:rPr lang="pt-BR" sz="3600" kern="10" dirty="0">
                <a:ln w="12700">
                  <a:solidFill>
                    <a:srgbClr val="B2B2B2"/>
                  </a:solidFill>
                  <a:round/>
                  <a:headEnd type="none" w="sm" len="sm"/>
                  <a:tailEnd type="none" w="sm" len="sm"/>
                </a:ln>
                <a:gradFill rotWithShape="0">
                  <a:gsLst>
                    <a:gs pos="0">
                      <a:srgbClr val="FF0000"/>
                    </a:gs>
                    <a:gs pos="50000">
                      <a:srgbClr val="0000FF"/>
                    </a:gs>
                    <a:gs pos="100000">
                      <a:srgbClr val="FF0000"/>
                    </a:gs>
                  </a:gsLst>
                  <a:lin ang="18900000" scaled="1"/>
                </a:gradFill>
                <a:effectLst>
                  <a:outerShdw dist="35921" dir="2700000" sy="50000" rotWithShape="0">
                    <a:srgbClr val="875B0D"/>
                  </a:outerShdw>
                </a:effectLst>
                <a:latin typeface="Arial Black"/>
              </a:rPr>
              <a:t> </a:t>
            </a:r>
            <a:r>
              <a:rPr lang="pt-BR" sz="3600" kern="10" dirty="0" err="1">
                <a:ln w="12700">
                  <a:solidFill>
                    <a:srgbClr val="B2B2B2"/>
                  </a:solidFill>
                  <a:round/>
                  <a:headEnd type="none" w="sm" len="sm"/>
                  <a:tailEnd type="none" w="sm" len="sm"/>
                </a:ln>
                <a:gradFill rotWithShape="0">
                  <a:gsLst>
                    <a:gs pos="0">
                      <a:srgbClr val="FF0000"/>
                    </a:gs>
                    <a:gs pos="50000">
                      <a:srgbClr val="0000FF"/>
                    </a:gs>
                    <a:gs pos="100000">
                      <a:srgbClr val="FF0000"/>
                    </a:gs>
                  </a:gsLst>
                  <a:lin ang="18900000" scaled="1"/>
                </a:gradFill>
                <a:effectLst>
                  <a:outerShdw dist="35921" dir="2700000" sy="50000" rotWithShape="0">
                    <a:srgbClr val="875B0D"/>
                  </a:outerShdw>
                </a:effectLst>
                <a:latin typeface="Arial Black"/>
              </a:rPr>
              <a:t>S</a:t>
            </a:r>
            <a:endParaRPr lang="en-US" sz="3600" kern="10" dirty="0">
              <a:ln w="12700">
                <a:solidFill>
                  <a:srgbClr val="B2B2B2"/>
                </a:solidFill>
                <a:round/>
                <a:headEnd type="none" w="sm" len="sm"/>
                <a:tailEnd type="none" w="sm" len="sm"/>
              </a:ln>
              <a:gradFill rotWithShape="0">
                <a:gsLst>
                  <a:gs pos="0">
                    <a:srgbClr val="FF0000"/>
                  </a:gs>
                  <a:gs pos="50000">
                    <a:srgbClr val="0000FF"/>
                  </a:gs>
                  <a:gs pos="100000">
                    <a:srgbClr val="FF0000"/>
                  </a:gs>
                </a:gsLst>
                <a:lin ang="18900000" scaled="1"/>
              </a:gradFill>
              <a:effectLst>
                <a:outerShdw dist="35921" dir="2700000" sy="50000" rotWithShape="0">
                  <a:srgbClr val="875B0D"/>
                </a:outerShdw>
              </a:effectLst>
              <a:latin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27017314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292934"/>
                </a:solidFill>
              </a:rPr>
              <a:t>Bibliography</a:t>
            </a: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n-US" i="1" dirty="0"/>
              <a:t>911blogger.com</a:t>
            </a:r>
            <a:r>
              <a:rPr lang="en-US" dirty="0"/>
              <a:t>.  Web. &lt; </a:t>
            </a:r>
            <a:r>
              <a:rPr lang="en-US" u="sng" dirty="0">
                <a:hlinkClick r:id="rId2"/>
              </a:rPr>
              <a:t>http://www.911blogger.com/</a:t>
            </a:r>
            <a:r>
              <a:rPr lang="en-US" dirty="0"/>
              <a:t>&gt;.  Accessed 2/09/2012.</a:t>
            </a:r>
          </a:p>
          <a:p>
            <a:r>
              <a:rPr lang="en-US" dirty="0"/>
              <a:t>Association for College &amp; Research Libraries. “Information Literacy Competency Standards for Higher Education.”  http://</a:t>
            </a:r>
            <a:r>
              <a:rPr lang="en-US" dirty="0" err="1"/>
              <a:t>www.ala.org</a:t>
            </a:r>
            <a:r>
              <a:rPr lang="en-US" dirty="0"/>
              <a:t>/</a:t>
            </a:r>
            <a:r>
              <a:rPr lang="en-US" dirty="0" err="1"/>
              <a:t>acrl</a:t>
            </a:r>
            <a:r>
              <a:rPr lang="en-US" dirty="0"/>
              <a:t>/standards/</a:t>
            </a:r>
            <a:r>
              <a:rPr lang="en-US" dirty="0" err="1"/>
              <a:t>informationliteracycompetency</a:t>
            </a:r>
            <a:r>
              <a:rPr lang="en-US" dirty="0"/>
              <a:t> Association of College &amp; research Libraries, 2000.  29 June 2012.</a:t>
            </a:r>
          </a:p>
          <a:p>
            <a:pPr lvl="0"/>
            <a:r>
              <a:rPr lang="en-US" dirty="0" smtClean="0"/>
              <a:t>Colquhoun</a:t>
            </a:r>
            <a:r>
              <a:rPr lang="en-US" dirty="0"/>
              <a:t>, David.  “Publish-or-perish: Peer review and the corruption of science.  http://</a:t>
            </a:r>
            <a:r>
              <a:rPr lang="en-US" dirty="0" err="1"/>
              <a:t>www.guardian.co.uk</a:t>
            </a:r>
            <a:r>
              <a:rPr lang="en-US" dirty="0"/>
              <a:t>/science/2011/</a:t>
            </a:r>
            <a:r>
              <a:rPr lang="en-US" dirty="0" err="1"/>
              <a:t>sep</a:t>
            </a:r>
            <a:r>
              <a:rPr lang="en-US" dirty="0"/>
              <a:t>/05/publish-perish-peer-review-science The Guardian, 5 September 2011. Web. 25 July 2012.</a:t>
            </a:r>
          </a:p>
          <a:p>
            <a:pPr lvl="0"/>
            <a:r>
              <a:rPr lang="en-US" dirty="0" err="1"/>
              <a:t>Crovitz</a:t>
            </a:r>
            <a:r>
              <a:rPr lang="en-US" dirty="0"/>
              <a:t>, L. Gordon. “Before ‘</a:t>
            </a:r>
            <a:r>
              <a:rPr lang="en-US" dirty="0" err="1"/>
              <a:t>Wagergate</a:t>
            </a:r>
            <a:r>
              <a:rPr lang="en-US" dirty="0"/>
              <a:t>’ Could be </a:t>
            </a:r>
            <a:r>
              <a:rPr lang="en-US" dirty="0" err="1"/>
              <a:t>Googled</a:t>
            </a:r>
            <a:r>
              <a:rPr lang="en-US" dirty="0"/>
              <a:t>.”  </a:t>
            </a:r>
            <a:r>
              <a:rPr lang="en-US" i="1" dirty="0"/>
              <a:t>Wall Street journal</a:t>
            </a:r>
            <a:r>
              <a:rPr lang="en-US" dirty="0"/>
              <a:t>, 17 April 2 &lt;012http://</a:t>
            </a:r>
            <a:r>
              <a:rPr lang="en-US" dirty="0" err="1"/>
              <a:t>online.wsj.com</a:t>
            </a:r>
            <a:r>
              <a:rPr lang="en-US" dirty="0"/>
              <a:t>/article/SB10001424052702304356604577341883244096256.html&gt;.  Web. 27 June 2012.</a:t>
            </a:r>
          </a:p>
          <a:p>
            <a:pPr lvl="0"/>
            <a:r>
              <a:rPr lang="en-US" dirty="0"/>
              <a:t>Google.  </a:t>
            </a:r>
            <a:r>
              <a:rPr lang="en-US" i="1" dirty="0"/>
              <a:t>Google a day</a:t>
            </a:r>
            <a:r>
              <a:rPr lang="en-US" dirty="0"/>
              <a:t>. Web. &lt; </a:t>
            </a:r>
            <a:r>
              <a:rPr lang="en-US" u="sng" dirty="0">
                <a:hlinkClick r:id="rId3"/>
              </a:rPr>
              <a:t>http://agoogleaday.com/#date=2012-08-01</a:t>
            </a:r>
            <a:r>
              <a:rPr lang="en-US" dirty="0"/>
              <a:t>&gt; Accessed 8/1/2012.</a:t>
            </a:r>
          </a:p>
          <a:p>
            <a:pPr lvl="0"/>
            <a:r>
              <a:rPr lang="en-US" dirty="0"/>
              <a:t>History </a:t>
            </a:r>
            <a:r>
              <a:rPr lang="en-US" dirty="0" err="1"/>
              <a:t>Dectectives</a:t>
            </a:r>
            <a:r>
              <a:rPr lang="en-US" dirty="0"/>
              <a:t>.  </a:t>
            </a:r>
            <a:r>
              <a:rPr lang="en-US" i="1" dirty="0"/>
              <a:t>Mystery Crystal Cross.</a:t>
            </a:r>
            <a:r>
              <a:rPr lang="en-US" dirty="0"/>
              <a:t>  Investigator. </a:t>
            </a:r>
            <a:r>
              <a:rPr lang="en-US" dirty="0" err="1"/>
              <a:t>Tukufu</a:t>
            </a:r>
            <a:r>
              <a:rPr lang="en-US" dirty="0"/>
              <a:t> </a:t>
            </a:r>
            <a:r>
              <a:rPr lang="en-US" dirty="0" err="1"/>
              <a:t>Zuberi</a:t>
            </a:r>
            <a:r>
              <a:rPr lang="en-US" dirty="0"/>
              <a:t>.  PBS.  </a:t>
            </a:r>
            <a:r>
              <a:rPr lang="en-US" u="sng" dirty="0">
                <a:hlinkClick r:id="rId4"/>
              </a:rPr>
              <a:t>http://www.pbs.org/opb/historydetectives/investigation/mystery-crystal-cross/</a:t>
            </a:r>
            <a:r>
              <a:rPr lang="en-US" dirty="0"/>
              <a:t>.  Web.  Accessed 8/1/2012.</a:t>
            </a:r>
          </a:p>
          <a:p>
            <a:pPr lvl="0"/>
            <a:r>
              <a:rPr lang="en-US" dirty="0"/>
              <a:t>Israel Museum.  The Digital Dead Sea Scrolls.  Web. </a:t>
            </a:r>
            <a:r>
              <a:rPr lang="en-US" u="sng" dirty="0">
                <a:hlinkClick r:id="rId5"/>
              </a:rPr>
              <a:t>http://dss.collections.imj.org.il/</a:t>
            </a:r>
            <a:r>
              <a:rPr lang="en-US" dirty="0"/>
              <a:t>.  Accessed 8/1/2012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80591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28842" y="3876842"/>
            <a:ext cx="55862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Images from Powers of 10 </a:t>
            </a:r>
            <a:r>
              <a:rPr lang="en-US" dirty="0" smtClean="0"/>
              <a:t>and </a:t>
            </a:r>
            <a:r>
              <a:rPr lang="en-US" i="1" dirty="0" smtClean="0"/>
              <a:t>Scale of the Universe </a:t>
            </a:r>
            <a:endParaRPr lang="en-US" i="1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52718"/>
            <a:ext cx="8013291" cy="1371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New Information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-From </a:t>
            </a:r>
            <a:r>
              <a:rPr lang="en-US" sz="3600" dirty="0" smtClean="0">
                <a:solidFill>
                  <a:schemeClr val="tx1"/>
                </a:solidFill>
              </a:rPr>
              <a:t>Small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sz="3600" dirty="0" smtClean="0">
                <a:solidFill>
                  <a:schemeClr val="tx1"/>
                </a:solidFill>
              </a:rPr>
              <a:t>[10</a:t>
            </a:r>
            <a:r>
              <a:rPr lang="en-US" sz="3600" baseline="30000" dirty="0" smtClean="0">
                <a:solidFill>
                  <a:schemeClr val="tx1"/>
                </a:solidFill>
              </a:rPr>
              <a:t>-14</a:t>
            </a:r>
            <a:r>
              <a:rPr lang="en-US" sz="3600" dirty="0" smtClean="0">
                <a:solidFill>
                  <a:schemeClr val="tx1"/>
                </a:solidFill>
              </a:rPr>
              <a:t>] </a:t>
            </a:r>
            <a:r>
              <a:rPr lang="en-US" dirty="0" smtClean="0">
                <a:solidFill>
                  <a:schemeClr val="tx1"/>
                </a:solidFill>
              </a:rPr>
              <a:t>to </a:t>
            </a:r>
            <a:r>
              <a:rPr lang="en-US" sz="2800" dirty="0" smtClean="0">
                <a:solidFill>
                  <a:schemeClr val="tx1"/>
                </a:solidFill>
              </a:rPr>
              <a:t>Smaller </a:t>
            </a:r>
            <a:r>
              <a:rPr lang="en-US" sz="2800" dirty="0">
                <a:solidFill>
                  <a:schemeClr val="tx1"/>
                </a:solidFill>
              </a:rPr>
              <a:t>[10</a:t>
            </a:r>
            <a:r>
              <a:rPr lang="en-US" sz="2800" baseline="30000" dirty="0" smtClean="0">
                <a:solidFill>
                  <a:schemeClr val="tx1"/>
                </a:solidFill>
              </a:rPr>
              <a:t>-35</a:t>
            </a:r>
            <a:r>
              <a:rPr lang="en-US" sz="2800" dirty="0" smtClean="0">
                <a:solidFill>
                  <a:schemeClr val="tx1"/>
                </a:solidFill>
              </a:rPr>
              <a:t>] 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7679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92934"/>
                </a:solidFill>
              </a:rPr>
              <a:t>Bibliography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dirty="0"/>
              <a:t>Library of Congress</a:t>
            </a:r>
            <a:r>
              <a:rPr lang="en-US" i="1" dirty="0"/>
              <a:t>.  American Memory</a:t>
            </a:r>
            <a:r>
              <a:rPr lang="en-US" dirty="0"/>
              <a:t>.  Web. &lt;http://</a:t>
            </a:r>
            <a:r>
              <a:rPr lang="en-US" dirty="0" err="1"/>
              <a:t>memory.loc.gov</a:t>
            </a:r>
            <a:r>
              <a:rPr lang="en-US" dirty="0"/>
              <a:t>/</a:t>
            </a:r>
            <a:r>
              <a:rPr lang="en-US" dirty="0" err="1"/>
              <a:t>ammem</a:t>
            </a:r>
            <a:r>
              <a:rPr lang="en-US" dirty="0"/>
              <a:t>/</a:t>
            </a:r>
            <a:r>
              <a:rPr lang="en-US" dirty="0" err="1"/>
              <a:t>index.html</a:t>
            </a:r>
            <a:r>
              <a:rPr lang="en-US" dirty="0"/>
              <a:t>&gt; . Accessed 7/31/2012.</a:t>
            </a:r>
          </a:p>
          <a:p>
            <a:pPr lvl="0"/>
            <a:r>
              <a:rPr lang="en-US" dirty="0"/>
              <a:t>Linden Research Inc.  </a:t>
            </a:r>
            <a:r>
              <a:rPr lang="en-US" i="1" dirty="0"/>
              <a:t>Second Life Map</a:t>
            </a:r>
            <a:r>
              <a:rPr lang="en-US" dirty="0"/>
              <a:t>.  Web.  &lt;</a:t>
            </a:r>
            <a:r>
              <a:rPr lang="en-US" u="sng" dirty="0">
                <a:hlinkClick r:id="rId2"/>
              </a:rPr>
              <a:t>http://maps.secondlife.com/</a:t>
            </a:r>
            <a:r>
              <a:rPr lang="en-US" dirty="0"/>
              <a:t>&gt;.  Accessed 7/31/2012.</a:t>
            </a:r>
          </a:p>
          <a:p>
            <a:pPr lvl="0"/>
            <a:r>
              <a:rPr lang="en-US" dirty="0" err="1" smtClean="0"/>
              <a:t>Massachuetts</a:t>
            </a:r>
            <a:r>
              <a:rPr lang="en-US" dirty="0" smtClean="0"/>
              <a:t> </a:t>
            </a:r>
            <a:r>
              <a:rPr lang="en-US" dirty="0"/>
              <a:t>Institute of Technology.  </a:t>
            </a:r>
            <a:r>
              <a:rPr lang="en-US" i="1" dirty="0"/>
              <a:t>MITOPENCOURSEWARE</a:t>
            </a:r>
            <a:r>
              <a:rPr lang="en-US" dirty="0"/>
              <a:t>. 7/31/2012.  Web.  &lt; </a:t>
            </a:r>
            <a:r>
              <a:rPr lang="en-US" u="sng" dirty="0">
                <a:hlinkClick r:id="rId3"/>
              </a:rPr>
              <a:t>http://ocw.mit.edu/courses/chemistry/</a:t>
            </a:r>
            <a:r>
              <a:rPr lang="en-US" dirty="0"/>
              <a:t>&gt;  Web.  Accessed 7/31/2012.</a:t>
            </a:r>
          </a:p>
          <a:p>
            <a:pPr lvl="0"/>
            <a:r>
              <a:rPr lang="en-US" dirty="0"/>
              <a:t>American Institute of Physics.  </a:t>
            </a:r>
            <a:r>
              <a:rPr lang="en-US" i="1" dirty="0"/>
              <a:t>Medical Physics</a:t>
            </a:r>
            <a:r>
              <a:rPr lang="en-US" dirty="0"/>
              <a:t>.  39/4 (2012). Print</a:t>
            </a:r>
          </a:p>
          <a:p>
            <a:pPr lvl="0"/>
            <a:r>
              <a:rPr lang="en-US" i="1" dirty="0"/>
              <a:t>Powers of 10, 1977</a:t>
            </a:r>
            <a:r>
              <a:rPr lang="en-US" dirty="0"/>
              <a:t>.  Charles and Ray Eames.  1977; </a:t>
            </a:r>
            <a:r>
              <a:rPr lang="en-US" u="sng" dirty="0">
                <a:hlinkClick r:id="rId4"/>
              </a:rPr>
              <a:t>http://www.youtube.com/watch?v=0fKBhvDjuy0</a:t>
            </a:r>
            <a:r>
              <a:rPr lang="en-US" dirty="0"/>
              <a:t>.  Web.  Accessed 8/1/2012.</a:t>
            </a:r>
          </a:p>
          <a:p>
            <a:pPr lvl="0"/>
            <a:r>
              <a:rPr lang="en-US" i="1" dirty="0"/>
              <a:t>Scale of the Universe</a:t>
            </a:r>
            <a:r>
              <a:rPr lang="en-US" dirty="0"/>
              <a:t>.  Cary &amp; Michael Huang. 2010;  </a:t>
            </a:r>
            <a:r>
              <a:rPr lang="en-US" u="sng" dirty="0">
                <a:hlinkClick r:id="rId5"/>
              </a:rPr>
              <a:t>http://htwins.net/scale/</a:t>
            </a:r>
            <a:r>
              <a:rPr lang="en-US" dirty="0"/>
              <a:t>.  Web.  Accessed 8/1/ 2012</a:t>
            </a:r>
          </a:p>
          <a:p>
            <a:pPr lvl="0"/>
            <a:r>
              <a:rPr lang="en-US" dirty="0"/>
              <a:t>SCONUL. (1999) </a:t>
            </a:r>
            <a:r>
              <a:rPr lang="en-US" i="1" dirty="0"/>
              <a:t>Information Skills in Higher Education</a:t>
            </a:r>
            <a:r>
              <a:rPr lang="en-US" dirty="0"/>
              <a:t>: A SCONUL position paper, London, SCONUL.  Web.  </a:t>
            </a:r>
            <a:r>
              <a:rPr lang="en-US" u="sng" dirty="0">
                <a:hlinkClick r:id="rId6"/>
              </a:rPr>
              <a:t>http://www.sconul.ac.uk/groups/information_literacy/papers/Seven_pillars.html</a:t>
            </a:r>
            <a:r>
              <a:rPr lang="en-US" dirty="0"/>
              <a:t>.  Accessed 7/31/2012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32540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92934"/>
                </a:solidFill>
              </a:rPr>
              <a:t>Bibliography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dirty="0"/>
              <a:t>Smithsonian.  </a:t>
            </a:r>
            <a:r>
              <a:rPr lang="en-US" i="1" dirty="0"/>
              <a:t>Smithsonian </a:t>
            </a:r>
            <a:r>
              <a:rPr lang="en-US" i="1" dirty="0" err="1"/>
              <a:t>CivilWar</a:t>
            </a:r>
            <a:r>
              <a:rPr lang="en-US" dirty="0"/>
              <a:t>.  Web. &lt;</a:t>
            </a:r>
            <a:r>
              <a:rPr lang="en-US" u="sng" dirty="0">
                <a:hlinkClick r:id="rId2"/>
              </a:rPr>
              <a:t>http://es.twitter.com/SmithsonianCW</a:t>
            </a:r>
            <a:r>
              <a:rPr lang="en-US" dirty="0"/>
              <a:t>&gt; Accessed 8.1.2012.</a:t>
            </a:r>
          </a:p>
          <a:p>
            <a:pPr lvl="0"/>
            <a:r>
              <a:rPr lang="en-US" dirty="0"/>
              <a:t>Stanford University Libraries. </a:t>
            </a:r>
            <a:r>
              <a:rPr lang="en-US" i="1" dirty="0"/>
              <a:t>SUOLAIR: Copyright &amp; Fair Use</a:t>
            </a:r>
            <a:r>
              <a:rPr lang="en-US" dirty="0"/>
              <a:t>. Web. &lt; </a:t>
            </a:r>
            <a:r>
              <a:rPr lang="en-US" u="sng" dirty="0">
                <a:hlinkClick r:id="rId3"/>
              </a:rPr>
              <a:t>http://fairuse.stanford.edu/index.html</a:t>
            </a:r>
            <a:r>
              <a:rPr lang="en-US" dirty="0"/>
              <a:t>&gt;.  Accessed  7/31/2012. </a:t>
            </a:r>
          </a:p>
          <a:p>
            <a:pPr lvl="0"/>
            <a:r>
              <a:rPr lang="en-US" dirty="0" smtClean="0"/>
              <a:t>State </a:t>
            </a:r>
            <a:r>
              <a:rPr lang="en-US" dirty="0"/>
              <a:t>Historical Society of Missouri.  Newspaper Collection.  Web. &lt; </a:t>
            </a:r>
            <a:r>
              <a:rPr lang="en-US" u="sng" dirty="0">
                <a:hlinkClick r:id="rId4"/>
              </a:rPr>
              <a:t>http://shs.umsystem.edu/newspaper/index.shtml</a:t>
            </a:r>
            <a:r>
              <a:rPr lang="en-US" dirty="0"/>
              <a:t>&gt;.  Accessed 7/31/2012.</a:t>
            </a:r>
          </a:p>
          <a:p>
            <a:pPr lvl="0"/>
            <a:r>
              <a:rPr lang="en-US" dirty="0" err="1"/>
              <a:t>Storycorps</a:t>
            </a:r>
            <a:r>
              <a:rPr lang="en-US" dirty="0"/>
              <a:t>.  Web.  &lt;</a:t>
            </a:r>
            <a:r>
              <a:rPr lang="en-US" u="sng" dirty="0">
                <a:hlinkClick r:id="rId5"/>
              </a:rPr>
              <a:t>http://storycorps.org/</a:t>
            </a:r>
            <a:r>
              <a:rPr lang="en-US" dirty="0"/>
              <a:t>&gt;. Accessed 8/1/2012.</a:t>
            </a:r>
          </a:p>
          <a:p>
            <a:pPr lvl="0"/>
            <a:r>
              <a:rPr lang="en-US" dirty="0"/>
              <a:t>Wikipedia.  Psychiatric Service Dog.  Web.  </a:t>
            </a:r>
            <a:r>
              <a:rPr lang="en-US" u="sng" dirty="0">
                <a:hlinkClick r:id="rId6"/>
              </a:rPr>
              <a:t>http://en.wikipedia.org/wiki/Psychiatric_service_dog</a:t>
            </a:r>
            <a:r>
              <a:rPr lang="en-US" dirty="0"/>
              <a:t>.  Accessed 8/1/2012.</a:t>
            </a:r>
          </a:p>
          <a:p>
            <a:pPr lvl="0"/>
            <a:r>
              <a:rPr lang="en-US" dirty="0" err="1"/>
              <a:t>Zite</a:t>
            </a:r>
            <a:r>
              <a:rPr lang="en-US" i="1" dirty="0"/>
              <a:t>.  </a:t>
            </a:r>
            <a:r>
              <a:rPr lang="en-US" i="1" dirty="0" err="1"/>
              <a:t>Zite</a:t>
            </a:r>
            <a:r>
              <a:rPr lang="en-US" i="1" dirty="0"/>
              <a:t>: Your Personalized magazine</a:t>
            </a:r>
            <a:r>
              <a:rPr lang="en-US" dirty="0"/>
              <a:t>.  Web. &lt; http://</a:t>
            </a:r>
            <a:r>
              <a:rPr lang="en-US" dirty="0" err="1"/>
              <a:t>www.zite.com</a:t>
            </a:r>
            <a:r>
              <a:rPr lang="en-US" dirty="0"/>
              <a:t>/&gt; .  Accessed 8/1/2012.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61891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tx1"/>
                </a:solidFill>
              </a:rPr>
              <a:t>New Information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-From </a:t>
            </a:r>
            <a:r>
              <a:rPr lang="en-US" sz="4400" dirty="0" smtClean="0">
                <a:solidFill>
                  <a:schemeClr val="tx1"/>
                </a:solidFill>
              </a:rPr>
              <a:t>Large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sz="3600" dirty="0">
                <a:solidFill>
                  <a:schemeClr val="tx1"/>
                </a:solidFill>
              </a:rPr>
              <a:t>[</a:t>
            </a:r>
            <a:r>
              <a:rPr lang="en-US" sz="3600" dirty="0" smtClean="0">
                <a:solidFill>
                  <a:schemeClr val="tx1"/>
                </a:solidFill>
              </a:rPr>
              <a:t>10</a:t>
            </a:r>
            <a:r>
              <a:rPr lang="en-US" sz="3600" baseline="30000" dirty="0">
                <a:solidFill>
                  <a:schemeClr val="tx1"/>
                </a:solidFill>
              </a:rPr>
              <a:t>2</a:t>
            </a:r>
            <a:r>
              <a:rPr lang="en-US" sz="3600" baseline="30000" dirty="0" smtClean="0">
                <a:solidFill>
                  <a:schemeClr val="tx1"/>
                </a:solidFill>
              </a:rPr>
              <a:t>4</a:t>
            </a:r>
            <a:r>
              <a:rPr lang="en-US" sz="3600" dirty="0">
                <a:solidFill>
                  <a:schemeClr val="tx1"/>
                </a:solidFill>
              </a:rPr>
              <a:t>] </a:t>
            </a:r>
            <a:r>
              <a:rPr lang="en-US" dirty="0">
                <a:solidFill>
                  <a:schemeClr val="tx1"/>
                </a:solidFill>
              </a:rPr>
              <a:t>to </a:t>
            </a:r>
            <a:r>
              <a:rPr lang="en-US" sz="6000" dirty="0" smtClean="0">
                <a:solidFill>
                  <a:schemeClr val="tx1"/>
                </a:solidFill>
              </a:rPr>
              <a:t>Larger </a:t>
            </a:r>
            <a:r>
              <a:rPr lang="en-US" sz="2800" dirty="0">
                <a:solidFill>
                  <a:schemeClr val="tx1"/>
                </a:solidFill>
              </a:rPr>
              <a:t>[</a:t>
            </a:r>
            <a:r>
              <a:rPr lang="en-US" sz="2800" dirty="0" smtClean="0">
                <a:solidFill>
                  <a:schemeClr val="tx1"/>
                </a:solidFill>
              </a:rPr>
              <a:t>10</a:t>
            </a:r>
            <a:r>
              <a:rPr lang="en-US" sz="2800" baseline="30000" dirty="0" smtClean="0">
                <a:solidFill>
                  <a:schemeClr val="tx1"/>
                </a:solidFill>
              </a:rPr>
              <a:t>2</a:t>
            </a:r>
            <a:r>
              <a:rPr lang="en-US" sz="2800" baseline="30000" dirty="0">
                <a:solidFill>
                  <a:schemeClr val="tx1"/>
                </a:solidFill>
              </a:rPr>
              <a:t>6</a:t>
            </a:r>
            <a:r>
              <a:rPr lang="en-US" sz="2800" dirty="0" smtClean="0">
                <a:solidFill>
                  <a:schemeClr val="tx1"/>
                </a:solidFill>
              </a:rPr>
              <a:t>] 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828842" y="3876842"/>
            <a:ext cx="55862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Images from Powers of 10 </a:t>
            </a:r>
            <a:r>
              <a:rPr lang="en-US" dirty="0" smtClean="0"/>
              <a:t>and </a:t>
            </a:r>
            <a:r>
              <a:rPr lang="en-US" i="1" dirty="0" smtClean="0"/>
              <a:t>Scale of the Universe 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8352342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New containers for information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8842" y="3876842"/>
            <a:ext cx="2783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Images from </a:t>
            </a:r>
            <a:r>
              <a:rPr lang="en-US" i="1" dirty="0" err="1" smtClean="0"/>
              <a:t>Yahoo.Com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2299374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73443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New F</a:t>
            </a:r>
            <a:r>
              <a:rPr lang="en-US" dirty="0" smtClean="0">
                <a:solidFill>
                  <a:srgbClr val="000000"/>
                </a:solidFill>
              </a:rPr>
              <a:t>orms/Forums of Publication</a:t>
            </a:r>
            <a:endParaRPr lang="en-US" dirty="0"/>
          </a:p>
        </p:txBody>
      </p:sp>
      <p:pic>
        <p:nvPicPr>
          <p:cNvPr id="6" name="Picture 5" descr="Screen shot 2012-07-30 at 9.27.3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1421098"/>
            <a:ext cx="5615405" cy="5436902"/>
          </a:xfrm>
          <a:prstGeom prst="rect">
            <a:avLst/>
          </a:prstGeom>
          <a:ln w="38100" cap="rnd" cmpd="sng">
            <a:solidFill>
              <a:srgbClr val="FF0000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Picture 6" descr="Screen shot 2012-07-30 at 9.28.42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7685" y="1267830"/>
            <a:ext cx="7152105" cy="5336170"/>
          </a:xfrm>
          <a:prstGeom prst="rect">
            <a:avLst/>
          </a:prstGeom>
          <a:ln w="38100" cap="rnd" cmpd="sng">
            <a:solidFill>
              <a:srgbClr val="FF0000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0729534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292934"/>
                </a:solidFill>
              </a:rPr>
              <a:t>New Environments</a:t>
            </a: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8842" y="3876842"/>
            <a:ext cx="27410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Images from </a:t>
            </a:r>
            <a:r>
              <a:rPr lang="en-US" i="1" dirty="0" err="1" smtClean="0"/>
              <a:t>SecondLife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9152947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creen shot 2012-02-08 at 11.45.48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420" y="1955504"/>
            <a:ext cx="6786880" cy="482602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320" y="132398"/>
            <a:ext cx="8234356" cy="609281"/>
          </a:xfrm>
        </p:spPr>
        <p:txBody>
          <a:bodyPr>
            <a:normAutofit fontScale="90000"/>
          </a:bodyPr>
          <a:lstStyle/>
          <a:p>
            <a:r>
              <a:rPr lang="en-US" sz="4400" dirty="0" smtClean="0">
                <a:solidFill>
                  <a:srgbClr val="000000"/>
                </a:solidFill>
              </a:rPr>
              <a:t>Archives Online</a:t>
            </a:r>
            <a:endParaRPr lang="en-US" sz="4400" dirty="0">
              <a:solidFill>
                <a:srgbClr val="000000"/>
              </a:solidFill>
            </a:endParaRPr>
          </a:p>
        </p:txBody>
      </p:sp>
      <p:pic>
        <p:nvPicPr>
          <p:cNvPr id="4" name="Picture 3" descr="Screen shot 2012-02-08 at 11.36.52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1" y="833120"/>
            <a:ext cx="5785798" cy="602488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Picture 4" descr="Screen shot 2012-02-08 at 11.38.17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021" y="741679"/>
            <a:ext cx="5783256" cy="603985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Picture 5" descr="Screen shot 2012-02-08 at 11.38.55 A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79" y="629920"/>
            <a:ext cx="8265141" cy="6068696"/>
          </a:xfrm>
          <a:prstGeom prst="rect">
            <a:avLst/>
          </a:prstGeom>
        </p:spPr>
      </p:pic>
      <p:pic>
        <p:nvPicPr>
          <p:cNvPr id="7" name="Picture 6" descr="Screen shot 2012-02-08 at 11.43.43 AM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9119" y="855625"/>
            <a:ext cx="6913557" cy="5925906"/>
          </a:xfrm>
          <a:prstGeom prst="rect">
            <a:avLst/>
          </a:prstGeom>
          <a:ln w="38100" cap="rnd" cmpd="sng">
            <a:solidFill>
              <a:srgbClr val="FF0000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6290309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Clarity.thmx</Template>
  <TotalTime>6047</TotalTime>
  <Words>1410</Words>
  <Application>Microsoft Macintosh PowerPoint</Application>
  <PresentationFormat>On-screen Show (4:3)</PresentationFormat>
  <Paragraphs>271</Paragraphs>
  <Slides>41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2" baseType="lpstr">
      <vt:lpstr>Clarity</vt:lpstr>
      <vt:lpstr>Info mgt in the  21st Century</vt:lpstr>
      <vt:lpstr>New Century / New Challenge</vt:lpstr>
      <vt:lpstr>New Century / New Information</vt:lpstr>
      <vt:lpstr>New Information -From Small [10-14] to Smaller [10-35] </vt:lpstr>
      <vt:lpstr>New Information -From Large [1024] to Larger [1026] </vt:lpstr>
      <vt:lpstr>New containers for information</vt:lpstr>
      <vt:lpstr>New Forms/Forums of Publication</vt:lpstr>
      <vt:lpstr>New Environments</vt:lpstr>
      <vt:lpstr>Archives Online</vt:lpstr>
      <vt:lpstr>Archive Materials</vt:lpstr>
      <vt:lpstr>Tweets</vt:lpstr>
      <vt:lpstr>Pushed Information</vt:lpstr>
      <vt:lpstr>Blogs </vt:lpstr>
      <vt:lpstr>Is Peer Reviewed still the Gold Standard?</vt:lpstr>
      <vt:lpstr>Is Peer Reviewed still the Gold Standard?</vt:lpstr>
      <vt:lpstr>Do Students know what is on the Internet</vt:lpstr>
      <vt:lpstr>New Sources -MLA 7th Edition </vt:lpstr>
      <vt:lpstr>New Assignments</vt:lpstr>
      <vt:lpstr>Inquiry / Constructionist Pedagogy</vt:lpstr>
      <vt:lpstr>Google a day</vt:lpstr>
      <vt:lpstr>Google a day</vt:lpstr>
      <vt:lpstr>Ask.com?</vt:lpstr>
      <vt:lpstr>Information:  Fitting the Pieces Together</vt:lpstr>
      <vt:lpstr>New Students</vt:lpstr>
      <vt:lpstr>Information Management Skills</vt:lpstr>
      <vt:lpstr>ACRL Standards</vt:lpstr>
      <vt:lpstr>7 pillars of SCONUL</vt:lpstr>
      <vt:lpstr>PowerPoint Presentation</vt:lpstr>
      <vt:lpstr>Evaluating the Use</vt:lpstr>
      <vt:lpstr>Describing your Search- Linking Terms</vt:lpstr>
      <vt:lpstr>Describing your Search</vt:lpstr>
      <vt:lpstr>Wikipedia</vt:lpstr>
      <vt:lpstr>Common words  do not indicate  Common content</vt:lpstr>
      <vt:lpstr>Understanding the Question</vt:lpstr>
      <vt:lpstr>Reliability of the Source</vt:lpstr>
      <vt:lpstr>Creating Context</vt:lpstr>
      <vt:lpstr>PowerPoint Presentation</vt:lpstr>
      <vt:lpstr>PowerPoint Presentation</vt:lpstr>
      <vt:lpstr>Bibliography</vt:lpstr>
      <vt:lpstr>Bibliography</vt:lpstr>
      <vt:lpstr>Bibliography</vt:lpstr>
    </vt:vector>
  </TitlesOfParts>
  <Company>JCKL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 Hallis</dc:creator>
  <cp:lastModifiedBy>Rob Hallis</cp:lastModifiedBy>
  <cp:revision>41</cp:revision>
  <dcterms:created xsi:type="dcterms:W3CDTF">2012-07-26T21:37:24Z</dcterms:created>
  <dcterms:modified xsi:type="dcterms:W3CDTF">2012-08-01T16:14:34Z</dcterms:modified>
</cp:coreProperties>
</file>