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8" r:id="rId2"/>
    <p:sldId id="285" r:id="rId3"/>
    <p:sldId id="281" r:id="rId4"/>
    <p:sldId id="280" r:id="rId5"/>
    <p:sldId id="270" r:id="rId6"/>
    <p:sldId id="271" r:id="rId7"/>
    <p:sldId id="272" r:id="rId8"/>
    <p:sldId id="273" r:id="rId9"/>
    <p:sldId id="274" r:id="rId10"/>
    <p:sldId id="275" r:id="rId11"/>
    <p:sldId id="276" r:id="rId12"/>
    <p:sldId id="277" r:id="rId13"/>
    <p:sldId id="278" r:id="rId14"/>
    <p:sldId id="259" r:id="rId15"/>
    <p:sldId id="260" r:id="rId16"/>
    <p:sldId id="263" r:id="rId17"/>
    <p:sldId id="262" r:id="rId18"/>
    <p:sldId id="264" r:id="rId19"/>
    <p:sldId id="265" r:id="rId20"/>
    <p:sldId id="282" r:id="rId21"/>
    <p:sldId id="283" r:id="rId22"/>
    <p:sldId id="284"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63" autoAdjust="0"/>
  </p:normalViewPr>
  <p:slideViewPr>
    <p:cSldViewPr>
      <p:cViewPr varScale="1">
        <p:scale>
          <a:sx n="74" d="100"/>
          <a:sy n="74" d="100"/>
        </p:scale>
        <p:origin x="-1452" y="-90"/>
      </p:cViewPr>
      <p:guideLst>
        <p:guide orient="horz" pos="2160"/>
        <p:guide pos="2880"/>
      </p:guideLst>
    </p:cSldViewPr>
  </p:slid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CAC1F-CCB2-45E3-832D-9224A31E543B}" type="datetimeFigureOut">
              <a:rPr lang="en-US" smtClean="0"/>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F79DE-19AF-45BC-8644-66D20DA40861}" type="slidenum">
              <a:rPr lang="en-US" smtClean="0"/>
              <a:t>‹#›</a:t>
            </a:fld>
            <a:endParaRPr lang="en-US"/>
          </a:p>
        </p:txBody>
      </p:sp>
    </p:spTree>
    <p:extLst>
      <p:ext uri="{BB962C8B-B14F-4D97-AF65-F5344CB8AC3E}">
        <p14:creationId xmlns:p14="http://schemas.microsoft.com/office/powerpoint/2010/main" val="366890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79DE-19AF-45BC-8644-66D20DA40861}" type="slidenum">
              <a:rPr lang="en-US" smtClean="0"/>
              <a:t>1</a:t>
            </a:fld>
            <a:endParaRPr lang="en-US"/>
          </a:p>
        </p:txBody>
      </p:sp>
    </p:spTree>
    <p:extLst>
      <p:ext uri="{BB962C8B-B14F-4D97-AF65-F5344CB8AC3E}">
        <p14:creationId xmlns:p14="http://schemas.microsoft.com/office/powerpoint/2010/main" val="1512241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LMS needs to be a gateway into courses that can be easily</a:t>
            </a:r>
            <a:r>
              <a:rPr lang="en-US" baseline="0" dirty="0" smtClean="0"/>
              <a:t> navigated</a:t>
            </a:r>
          </a:p>
          <a:p>
            <a:r>
              <a:rPr lang="en-US" baseline="0" dirty="0" smtClean="0"/>
              <a:t>Faculty needs to provide content that meets high standards of effective communication and avoids accessibility problems</a:t>
            </a:r>
          </a:p>
          <a:p>
            <a:r>
              <a:rPr lang="en-US" baseline="0" dirty="0" smtClean="0"/>
              <a:t>Students need to come to the LMS experience prepared to be a responsible learner, including being equipped with a quality computer and adaptive technology to facilitate the process.</a:t>
            </a:r>
            <a:endParaRPr lang="en-US" dirty="0"/>
          </a:p>
        </p:txBody>
      </p:sp>
      <p:sp>
        <p:nvSpPr>
          <p:cNvPr id="4" name="Slide Number Placeholder 3"/>
          <p:cNvSpPr>
            <a:spLocks noGrp="1"/>
          </p:cNvSpPr>
          <p:nvPr>
            <p:ph type="sldNum" sz="quarter" idx="10"/>
          </p:nvPr>
        </p:nvSpPr>
        <p:spPr/>
        <p:txBody>
          <a:bodyPr/>
          <a:lstStyle/>
          <a:p>
            <a:fld id="{726D6835-CB65-4B08-95F3-F53E3909832B}" type="slidenum">
              <a:rPr lang="en-US" smtClean="0"/>
              <a:t>11</a:t>
            </a:fld>
            <a:endParaRPr lang="en-US"/>
          </a:p>
        </p:txBody>
      </p:sp>
    </p:spTree>
    <p:extLst>
      <p:ext uri="{BB962C8B-B14F-4D97-AF65-F5344CB8AC3E}">
        <p14:creationId xmlns:p14="http://schemas.microsoft.com/office/powerpoint/2010/main" val="3078418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D6835-CB65-4B08-95F3-F53E3909832B}" type="slidenum">
              <a:rPr lang="en-US" smtClean="0"/>
              <a:t>20</a:t>
            </a:fld>
            <a:endParaRPr lang="en-US"/>
          </a:p>
        </p:txBody>
      </p:sp>
    </p:spTree>
    <p:extLst>
      <p:ext uri="{BB962C8B-B14F-4D97-AF65-F5344CB8AC3E}">
        <p14:creationId xmlns:p14="http://schemas.microsoft.com/office/powerpoint/2010/main" val="324933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one thing we are doing is using files the instructor has made on </a:t>
            </a:r>
            <a:r>
              <a:rPr lang="en-US" sz="1200" kern="1200" dirty="0" err="1" smtClean="0">
                <a:solidFill>
                  <a:schemeClr val="tx1"/>
                </a:solidFill>
                <a:effectLst/>
                <a:latin typeface="+mn-lt"/>
                <a:ea typeface="+mn-ea"/>
                <a:cs typeface="+mn-cs"/>
              </a:rPr>
              <a:t>Camtasia</a:t>
            </a:r>
            <a:r>
              <a:rPr lang="en-US" sz="1200" kern="1200" dirty="0" smtClean="0">
                <a:solidFill>
                  <a:schemeClr val="tx1"/>
                </a:solidFill>
                <a:effectLst/>
                <a:latin typeface="+mn-lt"/>
                <a:ea typeface="+mn-ea"/>
                <a:cs typeface="+mn-cs"/>
              </a:rPr>
              <a:t>……we are typing the script and adding it for captioning and we are also making a video of an interpreter to add both of these options to the Angel class.  It is a hybrid class, we know there is a deaf student in it.  </a:t>
            </a:r>
            <a:endParaRPr lang="en-US" dirty="0" smtClean="0"/>
          </a:p>
          <a:p>
            <a:endParaRPr lang="en-US" dirty="0"/>
          </a:p>
        </p:txBody>
      </p:sp>
      <p:sp>
        <p:nvSpPr>
          <p:cNvPr id="4" name="Slide Number Placeholder 3"/>
          <p:cNvSpPr>
            <a:spLocks noGrp="1"/>
          </p:cNvSpPr>
          <p:nvPr>
            <p:ph type="sldNum" sz="quarter" idx="10"/>
          </p:nvPr>
        </p:nvSpPr>
        <p:spPr/>
        <p:txBody>
          <a:bodyPr/>
          <a:lstStyle/>
          <a:p>
            <a:fld id="{A70F79DE-19AF-45BC-8644-66D20DA40861}" type="slidenum">
              <a:rPr lang="en-US" smtClean="0"/>
              <a:t>21</a:t>
            </a:fld>
            <a:endParaRPr lang="en-US"/>
          </a:p>
        </p:txBody>
      </p:sp>
    </p:spTree>
    <p:extLst>
      <p:ext uri="{BB962C8B-B14F-4D97-AF65-F5344CB8AC3E}">
        <p14:creationId xmlns:p14="http://schemas.microsoft.com/office/powerpoint/2010/main" val="107846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mn-lt"/>
                <a:ea typeface="+mn-ea"/>
                <a:cs typeface="+mn-cs"/>
              </a:rPr>
              <a:t>Class/professor requests captioning/interpreting of videos for ANGEL (campus LMS)</a:t>
            </a:r>
          </a:p>
          <a:p>
            <a:pPr marL="228600" indent="-228600">
              <a:buFont typeface="+mj-lt"/>
              <a:buAutoNum type="arabicPeriod"/>
            </a:pPr>
            <a:r>
              <a:rPr lang="en-US" sz="1200" kern="1200" dirty="0" smtClean="0">
                <a:solidFill>
                  <a:schemeClr val="tx1"/>
                </a:solidFill>
                <a:effectLst/>
                <a:latin typeface="+mn-lt"/>
                <a:ea typeface="+mn-ea"/>
                <a:cs typeface="+mn-cs"/>
              </a:rPr>
              <a:t>Professor sends MP4/FLV or other video file containing both audio and video</a:t>
            </a:r>
            <a:endParaRPr lang="en-US" dirty="0" smtClean="0"/>
          </a:p>
          <a:p>
            <a:pPr marL="228600" indent="-228600">
              <a:buFont typeface="+mj-lt"/>
              <a:buAutoNum type="arabicPeriod"/>
            </a:pPr>
            <a:r>
              <a:rPr lang="en-US" sz="1200" kern="1200" dirty="0" smtClean="0">
                <a:solidFill>
                  <a:schemeClr val="tx1"/>
                </a:solidFill>
                <a:effectLst/>
                <a:latin typeface="+mn-lt"/>
                <a:ea typeface="+mn-ea"/>
                <a:cs typeface="+mn-cs"/>
              </a:rPr>
              <a:t>Create (Word) script from audio</a:t>
            </a:r>
            <a:endParaRPr lang="en-US"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Access Services does their own transcription (via a contracted service)</a:t>
            </a:r>
            <a:r>
              <a:rPr lang="en-US" sz="1200" kern="1200" baseline="0" dirty="0" smtClean="0">
                <a:solidFill>
                  <a:schemeClr val="tx1"/>
                </a:solidFill>
                <a:effectLst/>
                <a:latin typeface="+mn-lt"/>
                <a:ea typeface="+mn-ea"/>
                <a:cs typeface="+mn-cs"/>
              </a:rPr>
              <a:t> but t</a:t>
            </a:r>
            <a:r>
              <a:rPr lang="en-US" sz="1200" kern="1200" dirty="0" smtClean="0">
                <a:solidFill>
                  <a:schemeClr val="tx1"/>
                </a:solidFill>
                <a:effectLst/>
                <a:latin typeface="+mn-lt"/>
                <a:ea typeface="+mn-ea"/>
                <a:cs typeface="+mn-cs"/>
              </a:rPr>
              <a:t>he ETC can also do this by request through campus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Desktop Publishing</a:t>
            </a:r>
            <a:endParaRPr lang="en-US" dirty="0" smtClean="0">
              <a:effectLst/>
            </a:endParaRPr>
          </a:p>
          <a:p>
            <a:pPr marL="228600" indent="-228600">
              <a:buFont typeface="+mj-lt"/>
              <a:buAutoNum type="arabicPeriod"/>
            </a:pPr>
            <a:r>
              <a:rPr lang="en-US" sz="1200" kern="1200" dirty="0" smtClean="0">
                <a:solidFill>
                  <a:schemeClr val="tx1"/>
                </a:solidFill>
                <a:effectLst/>
                <a:latin typeface="+mn-lt"/>
                <a:ea typeface="+mn-ea"/>
                <a:cs typeface="+mn-cs"/>
              </a:rPr>
              <a:t>Import script into </a:t>
            </a:r>
            <a:r>
              <a:rPr lang="en-US" sz="1200" kern="1200" dirty="0" err="1" smtClean="0">
                <a:solidFill>
                  <a:schemeClr val="tx1"/>
                </a:solidFill>
                <a:effectLst/>
                <a:latin typeface="+mn-lt"/>
                <a:ea typeface="+mn-ea"/>
                <a:cs typeface="+mn-cs"/>
              </a:rPr>
              <a:t>Camtasia</a:t>
            </a:r>
            <a:r>
              <a:rPr lang="en-US" sz="1200" kern="1200" dirty="0" smtClean="0">
                <a:solidFill>
                  <a:schemeClr val="tx1"/>
                </a:solidFill>
                <a:effectLst/>
                <a:latin typeface="+mn-lt"/>
                <a:ea typeface="+mn-ea"/>
                <a:cs typeface="+mn-cs"/>
              </a:rPr>
              <a:t> Studio and sync with video to create captions.</a:t>
            </a:r>
            <a:endParaRPr lang="en-US" dirty="0" smtClean="0"/>
          </a:p>
          <a:p>
            <a:pPr marL="228600" indent="-228600">
              <a:buFont typeface="+mj-lt"/>
              <a:buAutoNum type="arabicPeriod"/>
            </a:pPr>
            <a:r>
              <a:rPr lang="en-US" sz="1200" kern="1200" dirty="0" smtClean="0">
                <a:solidFill>
                  <a:schemeClr val="tx1"/>
                </a:solidFill>
                <a:effectLst/>
                <a:latin typeface="+mn-lt"/>
                <a:ea typeface="+mn-ea"/>
                <a:cs typeface="+mn-cs"/>
              </a:rPr>
              <a:t>Video tape interpreter</a:t>
            </a:r>
            <a:endParaRPr lang="en-US" dirty="0" smtClean="0"/>
          </a:p>
          <a:p>
            <a:pPr marL="228600" indent="-228600">
              <a:buFont typeface="+mj-lt"/>
              <a:buAutoNum type="arabicPeriod"/>
            </a:pPr>
            <a:r>
              <a:rPr lang="en-US" sz="1200" kern="1200" dirty="0" smtClean="0">
                <a:solidFill>
                  <a:schemeClr val="tx1"/>
                </a:solidFill>
                <a:effectLst/>
                <a:latin typeface="+mn-lt"/>
                <a:ea typeface="+mn-ea"/>
                <a:cs typeface="+mn-cs"/>
              </a:rPr>
              <a:t>Import interpreter’s video and sync with same video in </a:t>
            </a:r>
            <a:r>
              <a:rPr lang="en-US" sz="1200" kern="1200" dirty="0" err="1" smtClean="0">
                <a:solidFill>
                  <a:schemeClr val="tx1"/>
                </a:solidFill>
                <a:effectLst/>
                <a:latin typeface="+mn-lt"/>
                <a:ea typeface="+mn-ea"/>
                <a:cs typeface="+mn-cs"/>
              </a:rPr>
              <a:t>Camtasia</a:t>
            </a:r>
            <a:r>
              <a:rPr lang="en-US" sz="1200" kern="1200" dirty="0" smtClean="0">
                <a:solidFill>
                  <a:schemeClr val="tx1"/>
                </a:solidFill>
                <a:effectLst/>
                <a:latin typeface="+mn-lt"/>
                <a:ea typeface="+mn-ea"/>
                <a:cs typeface="+mn-cs"/>
              </a:rPr>
              <a:t> Studio</a:t>
            </a:r>
            <a:endParaRPr lang="en-US" dirty="0" smtClean="0"/>
          </a:p>
          <a:p>
            <a:pPr marL="228600" indent="-228600">
              <a:buFont typeface="+mj-lt"/>
              <a:buAutoNum type="arabicPeriod"/>
            </a:pPr>
            <a:r>
              <a:rPr lang="en-US" sz="1200" kern="1200" dirty="0" smtClean="0">
                <a:solidFill>
                  <a:schemeClr val="tx1"/>
                </a:solidFill>
                <a:effectLst/>
                <a:latin typeface="+mn-lt"/>
                <a:ea typeface="+mn-ea"/>
                <a:cs typeface="+mn-cs"/>
              </a:rPr>
              <a:t>Finished product: two files produced through </a:t>
            </a:r>
            <a:r>
              <a:rPr lang="en-US" sz="1200" kern="1200" dirty="0" err="1" smtClean="0">
                <a:solidFill>
                  <a:schemeClr val="tx1"/>
                </a:solidFill>
                <a:effectLst/>
                <a:latin typeface="+mn-lt"/>
                <a:ea typeface="+mn-ea"/>
                <a:cs typeface="+mn-cs"/>
              </a:rPr>
              <a:t>Camtasia</a:t>
            </a:r>
            <a:r>
              <a:rPr lang="en-US" sz="1200" kern="1200" dirty="0" smtClean="0">
                <a:solidFill>
                  <a:schemeClr val="tx1"/>
                </a:solidFill>
                <a:effectLst/>
                <a:latin typeface="+mn-lt"/>
                <a:ea typeface="+mn-ea"/>
                <a:cs typeface="+mn-cs"/>
              </a:rPr>
              <a:t> Studio, one with captioning only and one with interpreter (picture in a picture)</a:t>
            </a:r>
            <a:endParaRPr lang="en-US" dirty="0" smtClean="0"/>
          </a:p>
          <a:p>
            <a:pPr marL="228600" indent="-228600">
              <a:buFont typeface="+mj-lt"/>
              <a:buAutoNum type="arabicPeriod"/>
            </a:pPr>
            <a:r>
              <a:rPr lang="en-US" sz="1200" kern="1200" dirty="0" smtClean="0">
                <a:solidFill>
                  <a:schemeClr val="tx1"/>
                </a:solidFill>
                <a:effectLst/>
                <a:latin typeface="+mn-lt"/>
                <a:ea typeface="+mn-ea"/>
                <a:cs typeface="+mn-cs"/>
              </a:rPr>
              <a:t>Professor uploads final product into ANGEL LMS</a:t>
            </a:r>
            <a:endParaRPr lang="en-US" dirty="0" smtClean="0"/>
          </a:p>
          <a:p>
            <a:pPr marL="685800" lvl="1" indent="-228600">
              <a:buFont typeface="Arial" pitchFamily="34" charset="0"/>
              <a:buChar char="•"/>
            </a:pPr>
            <a:r>
              <a:rPr lang="en-US" sz="1200" kern="1200" dirty="0" smtClean="0">
                <a:solidFill>
                  <a:schemeClr val="tx1"/>
                </a:solidFill>
                <a:effectLst/>
                <a:latin typeface="+mn-lt"/>
                <a:ea typeface="+mn-ea"/>
                <a:cs typeface="+mn-cs"/>
              </a:rPr>
              <a:t>The college prefers not to upload video files into ANGEL directly, because it makes the courses too big for easy backups and copies.</a:t>
            </a:r>
            <a:endParaRPr lang="en-US" dirty="0" smtClean="0">
              <a:effectLst/>
            </a:endParaRPr>
          </a:p>
          <a:p>
            <a:pPr marL="628650" lvl="1" indent="-171450">
              <a:buFont typeface="Arial" pitchFamily="34" charset="0"/>
              <a:buChar char="•"/>
            </a:pPr>
            <a:r>
              <a:rPr lang="en-US" sz="1200" kern="1200" dirty="0" smtClean="0">
                <a:solidFill>
                  <a:schemeClr val="tx1"/>
                </a:solidFill>
                <a:effectLst/>
                <a:latin typeface="+mn-lt"/>
                <a:ea typeface="+mn-ea"/>
                <a:cs typeface="+mn-cs"/>
              </a:rPr>
              <a:t>The ETC provides instructions to instructors for putting video files on the streaming server, and embedding them in ANGEL. </a:t>
            </a:r>
          </a:p>
          <a:p>
            <a:pPr marL="628650" lvl="1" indent="-171450">
              <a:buFont typeface="Arial" pitchFamily="34" charset="0"/>
              <a:buChar char="•"/>
            </a:pP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(JCCC) Our ADA committee has a technology group.  We have decided to focus our efforts on getting staff to work on the captioning of materials on campus.  (classroom, Angel, etc.)  Captioning is good for the 25 deaf students but also for those with a hearing loss and ESL students.</a:t>
            </a:r>
            <a:endParaRPr lang="en-US" dirty="0" smtClean="0"/>
          </a:p>
          <a:p>
            <a:pPr marL="457200" lvl="1" indent="0">
              <a:buFont typeface="Arial"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0F79DE-19AF-45BC-8644-66D20DA40861}" type="slidenum">
              <a:rPr lang="en-US" smtClean="0"/>
              <a:t>22</a:t>
            </a:fld>
            <a:endParaRPr lang="en-US"/>
          </a:p>
        </p:txBody>
      </p:sp>
    </p:spTree>
    <p:extLst>
      <p:ext uri="{BB962C8B-B14F-4D97-AF65-F5344CB8AC3E}">
        <p14:creationId xmlns:p14="http://schemas.microsoft.com/office/powerpoint/2010/main" val="4611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D6835-CB65-4B08-95F3-F53E3909832B}" type="slidenum">
              <a:rPr lang="en-US" smtClean="0"/>
              <a:t>3</a:t>
            </a:fld>
            <a:endParaRPr lang="en-US"/>
          </a:p>
        </p:txBody>
      </p:sp>
    </p:spTree>
    <p:extLst>
      <p:ext uri="{BB962C8B-B14F-4D97-AF65-F5344CB8AC3E}">
        <p14:creationId xmlns:p14="http://schemas.microsoft.com/office/powerpoint/2010/main" val="324933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There are two components to the accessibility of online education, the LMS and the course content.</a:t>
            </a:r>
            <a:br>
              <a:rPr lang="en-US" dirty="0" smtClean="0"/>
            </a:br>
            <a:r>
              <a:rPr lang="en-US" dirty="0" smtClean="0"/>
              <a:t/>
            </a:r>
            <a:br>
              <a:rPr lang="en-US" dirty="0" smtClean="0"/>
            </a:br>
            <a:r>
              <a:rPr lang="en-US" dirty="0" smtClean="0"/>
              <a:t>2)  The accessibility of the LMS is the responsibility of the institution via the online education department.</a:t>
            </a:r>
            <a:br>
              <a:rPr lang="en-US" dirty="0" smtClean="0"/>
            </a:br>
            <a:r>
              <a:rPr lang="en-US" dirty="0" smtClean="0"/>
              <a:t/>
            </a:r>
            <a:br>
              <a:rPr lang="en-US" dirty="0" smtClean="0"/>
            </a:br>
            <a:r>
              <a:rPr lang="en-US" dirty="0" smtClean="0"/>
              <a:t>3)  The accessibility of the course content is the responsibility of the institution via the faculty.</a:t>
            </a:r>
            <a:br>
              <a:rPr lang="en-US" dirty="0" smtClean="0"/>
            </a:br>
            <a:r>
              <a:rPr lang="en-US" dirty="0" smtClean="0"/>
              <a:t/>
            </a:r>
            <a:br>
              <a:rPr lang="en-US" dirty="0" smtClean="0"/>
            </a:br>
            <a:r>
              <a:rPr lang="en-US" dirty="0" smtClean="0"/>
              <a:t>4)  Faculty need to understand how to make course materials/content accessible from the start, not as a refit.</a:t>
            </a:r>
            <a:br>
              <a:rPr lang="en-US" dirty="0" smtClean="0"/>
            </a:br>
            <a:r>
              <a:rPr lang="en-US" dirty="0" smtClean="0"/>
              <a:t/>
            </a:r>
            <a:br>
              <a:rPr lang="en-US" dirty="0" smtClean="0"/>
            </a:br>
            <a:r>
              <a:rPr lang="en-US" dirty="0" smtClean="0"/>
              <a:t>5)  Just as physical accessibility of the institution has become more common place, it is time that electronic accessibility also become commonly considered at all stages.</a:t>
            </a:r>
            <a:endParaRPr lang="en-US" dirty="0"/>
          </a:p>
        </p:txBody>
      </p:sp>
      <p:sp>
        <p:nvSpPr>
          <p:cNvPr id="4" name="Slide Number Placeholder 3"/>
          <p:cNvSpPr>
            <a:spLocks noGrp="1"/>
          </p:cNvSpPr>
          <p:nvPr>
            <p:ph type="sldNum" sz="quarter" idx="10"/>
          </p:nvPr>
        </p:nvSpPr>
        <p:spPr/>
        <p:txBody>
          <a:bodyPr/>
          <a:lstStyle/>
          <a:p>
            <a:fld id="{A70F79DE-19AF-45BC-8644-66D20DA40861}" type="slidenum">
              <a:rPr lang="en-US" smtClean="0"/>
              <a:t>4</a:t>
            </a:fld>
            <a:endParaRPr lang="en-US"/>
          </a:p>
        </p:txBody>
      </p:sp>
    </p:spTree>
    <p:extLst>
      <p:ext uri="{BB962C8B-B14F-4D97-AF65-F5344CB8AC3E}">
        <p14:creationId xmlns:p14="http://schemas.microsoft.com/office/powerpoint/2010/main" val="241588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D6835-CB65-4B08-95F3-F53E3909832B}" type="slidenum">
              <a:rPr lang="en-US" smtClean="0"/>
              <a:t>5</a:t>
            </a:fld>
            <a:endParaRPr lang="en-US"/>
          </a:p>
        </p:txBody>
      </p:sp>
    </p:spTree>
    <p:extLst>
      <p:ext uri="{BB962C8B-B14F-4D97-AF65-F5344CB8AC3E}">
        <p14:creationId xmlns:p14="http://schemas.microsoft.com/office/powerpoint/2010/main" val="324933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D6835-CB65-4B08-95F3-F53E3909832B}" type="slidenum">
              <a:rPr lang="en-US" smtClean="0"/>
              <a:t>6</a:t>
            </a:fld>
            <a:endParaRPr lang="en-US"/>
          </a:p>
        </p:txBody>
      </p:sp>
    </p:spTree>
    <p:extLst>
      <p:ext uri="{BB962C8B-B14F-4D97-AF65-F5344CB8AC3E}">
        <p14:creationId xmlns:p14="http://schemas.microsoft.com/office/powerpoint/2010/main" val="265123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Directions in Higher</a:t>
            </a:r>
            <a:r>
              <a:rPr lang="en-US" baseline="0" dirty="0" smtClean="0"/>
              <a:t> Education: </a:t>
            </a:r>
            <a:r>
              <a:rPr lang="en-US" dirty="0" smtClean="0"/>
              <a:t>Disability Services</a:t>
            </a:r>
            <a:r>
              <a:rPr lang="en-US" baseline="0" dirty="0" smtClean="0"/>
              <a:t> and Campus Dynamics, </a:t>
            </a:r>
            <a:r>
              <a:rPr lang="en-US" baseline="0" dirty="0" err="1" smtClean="0"/>
              <a:t>Harbour</a:t>
            </a:r>
            <a:r>
              <a:rPr lang="en-US" baseline="0" dirty="0" smtClean="0"/>
              <a:t>, Wendy, S. and Joseph </a:t>
            </a:r>
            <a:r>
              <a:rPr lang="en-US" baseline="0" dirty="0" err="1" smtClean="0"/>
              <a:t>Madausm</a:t>
            </a:r>
            <a:r>
              <a:rPr lang="en-US" baseline="0" dirty="0" smtClean="0"/>
              <a:t>, ED. Summer 2011 Number 154.  </a:t>
            </a:r>
            <a:r>
              <a:rPr lang="en-US" baseline="0" dirty="0" err="1" smtClean="0"/>
              <a:t>Jossey</a:t>
            </a:r>
            <a:r>
              <a:rPr lang="en-US" baseline="0" dirty="0" smtClean="0"/>
              <a:t>-Bass, San Francisco.</a:t>
            </a:r>
            <a:endParaRPr lang="en-US" dirty="0"/>
          </a:p>
        </p:txBody>
      </p:sp>
      <p:sp>
        <p:nvSpPr>
          <p:cNvPr id="4" name="Slide Number Placeholder 3"/>
          <p:cNvSpPr>
            <a:spLocks noGrp="1"/>
          </p:cNvSpPr>
          <p:nvPr>
            <p:ph type="sldNum" sz="quarter" idx="10"/>
          </p:nvPr>
        </p:nvSpPr>
        <p:spPr/>
        <p:txBody>
          <a:bodyPr/>
          <a:lstStyle/>
          <a:p>
            <a:fld id="{726D6835-CB65-4B08-95F3-F53E3909832B}" type="slidenum">
              <a:rPr lang="en-US" smtClean="0"/>
              <a:t>7</a:t>
            </a:fld>
            <a:endParaRPr lang="en-US"/>
          </a:p>
        </p:txBody>
      </p:sp>
    </p:spTree>
    <p:extLst>
      <p:ext uri="{BB962C8B-B14F-4D97-AF65-F5344CB8AC3E}">
        <p14:creationId xmlns:p14="http://schemas.microsoft.com/office/powerpoint/2010/main" val="186094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boards do nothing to</a:t>
            </a:r>
            <a:r>
              <a:rPr lang="en-US" baseline="0" dirty="0" smtClean="0"/>
              <a:t> promote diversity</a:t>
            </a:r>
          </a:p>
          <a:p>
            <a:endParaRPr lang="en-US" baseline="0" dirty="0" smtClean="0"/>
          </a:p>
          <a:p>
            <a:r>
              <a:rPr lang="en-US" baseline="0" dirty="0" smtClean="0"/>
              <a:t>From US. Department of Education OCR, 2003:</a:t>
            </a:r>
          </a:p>
          <a:p>
            <a:r>
              <a:rPr lang="en-US" baseline="0" dirty="0" smtClean="0"/>
              <a:t>When printed material is provided, the college is obligated to obtain an alternative version</a:t>
            </a:r>
          </a:p>
          <a:p>
            <a:r>
              <a:rPr lang="en-US" baseline="0" dirty="0" smtClean="0"/>
              <a:t>Accessible online course content must be provided in a timely manner.  Post content in an accessible format rather than retrofitting it later.</a:t>
            </a:r>
          </a:p>
          <a:p>
            <a:r>
              <a:rPr lang="en-US" baseline="0" dirty="0" smtClean="0"/>
              <a:t>“When a public institution selects software programs and/or hardware that are not  adaptable fore access by the person with disabilities, the subsequent substantial expense of providing access is not generally regarded as an undue burden when such cost could have been significantly reduced by considering the issues of accessibility at the time of the initial selection”</a:t>
            </a:r>
          </a:p>
          <a:p>
            <a:endParaRPr lang="en-US" dirty="0"/>
          </a:p>
        </p:txBody>
      </p:sp>
      <p:sp>
        <p:nvSpPr>
          <p:cNvPr id="4" name="Slide Number Placeholder 3"/>
          <p:cNvSpPr>
            <a:spLocks noGrp="1"/>
          </p:cNvSpPr>
          <p:nvPr>
            <p:ph type="sldNum" sz="quarter" idx="10"/>
          </p:nvPr>
        </p:nvSpPr>
        <p:spPr/>
        <p:txBody>
          <a:bodyPr/>
          <a:lstStyle/>
          <a:p>
            <a:fld id="{726D6835-CB65-4B08-95F3-F53E3909832B}" type="slidenum">
              <a:rPr lang="en-US" smtClean="0"/>
              <a:t>8</a:t>
            </a:fld>
            <a:endParaRPr lang="en-US"/>
          </a:p>
        </p:txBody>
      </p:sp>
    </p:spTree>
    <p:extLst>
      <p:ext uri="{BB962C8B-B14F-4D97-AF65-F5344CB8AC3E}">
        <p14:creationId xmlns:p14="http://schemas.microsoft.com/office/powerpoint/2010/main" val="177076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D6835-CB65-4B08-95F3-F53E3909832B}" type="slidenum">
              <a:rPr lang="en-US" smtClean="0"/>
              <a:t>9</a:t>
            </a:fld>
            <a:endParaRPr lang="en-US"/>
          </a:p>
        </p:txBody>
      </p:sp>
    </p:spTree>
    <p:extLst>
      <p:ext uri="{BB962C8B-B14F-4D97-AF65-F5344CB8AC3E}">
        <p14:creationId xmlns:p14="http://schemas.microsoft.com/office/powerpoint/2010/main" val="189086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D6835-CB65-4B08-95F3-F53E3909832B}" type="slidenum">
              <a:rPr lang="en-US" smtClean="0"/>
              <a:t>10</a:t>
            </a:fld>
            <a:endParaRPr lang="en-US"/>
          </a:p>
        </p:txBody>
      </p:sp>
    </p:spTree>
    <p:extLst>
      <p:ext uri="{BB962C8B-B14F-4D97-AF65-F5344CB8AC3E}">
        <p14:creationId xmlns:p14="http://schemas.microsoft.com/office/powerpoint/2010/main" val="702387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3" name="Picture 21" descr="PPP_SARCH_TLE_Drawing_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152400" y="76200"/>
            <a:ext cx="8839200" cy="762000"/>
          </a:xfrm>
          <a:extLst>
            <a:ext uri="{909E8E84-426E-40DD-AFC4-6F175D3DCCD1}">
              <a14:hiddenFill xmlns:a14="http://schemas.microsoft.com/office/drawing/2010/main">
                <a:solidFill>
                  <a:schemeClr val="accent1"/>
                </a:solidFill>
              </a14:hiddenFill>
            </a:ext>
          </a:extLst>
        </p:spPr>
        <p:txBody>
          <a:bodyPr/>
          <a:lstStyle>
            <a:lvl1pPr algn="ct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52400" y="914400"/>
            <a:ext cx="8839200" cy="762000"/>
          </a:xfrm>
          <a:extLst>
            <a:ext uri="{909E8E84-426E-40DD-AFC4-6F175D3DCCD1}">
              <a14:hiddenFill xmlns:a14="http://schemas.microsoft.com/office/drawing/2010/main">
                <a:solidFill>
                  <a:schemeClr val="accent1"/>
                </a:solidFill>
              </a14:hiddenFill>
            </a:ext>
          </a:extLst>
        </p:spPr>
        <p:txBody>
          <a:bodyPr anchor="ctr"/>
          <a:lstStyle>
            <a:lvl1pPr marL="0" indent="0" algn="ctr">
              <a:buFontTx/>
              <a:buNone/>
              <a:defRPr/>
            </a:lvl1pPr>
          </a:lstStyle>
          <a:p>
            <a:pPr lvl="0"/>
            <a:r>
              <a:rPr lang="en-US" noProof="0" smtClean="0"/>
              <a:t>Click to edit Master subtitle style</a:t>
            </a:r>
          </a:p>
        </p:txBody>
      </p:sp>
      <p:sp>
        <p:nvSpPr>
          <p:cNvPr id="3090" name="Rectangle 18"/>
          <p:cNvSpPr>
            <a:spLocks noGrp="1" noChangeArrowheads="1"/>
          </p:cNvSpPr>
          <p:nvPr>
            <p:ph type="dt" sz="half" idx="2"/>
          </p:nvPr>
        </p:nvSpPr>
        <p:spPr/>
        <p:txBody>
          <a:bodyPr/>
          <a:lstStyle>
            <a:lvl1pPr>
              <a:defRPr/>
            </a:lvl1pPr>
          </a:lstStyle>
          <a:p>
            <a:fld id="{E045A272-A1C6-4ABF-B844-0C353A3C2F64}" type="datetimeFigureOut">
              <a:rPr lang="en-US" smtClean="0"/>
              <a:t>8/14/2012</a:t>
            </a:fld>
            <a:endParaRPr lang="en-US"/>
          </a:p>
        </p:txBody>
      </p:sp>
      <p:sp>
        <p:nvSpPr>
          <p:cNvPr id="3091" name="Rectangle 19"/>
          <p:cNvSpPr>
            <a:spLocks noGrp="1" noChangeArrowheads="1"/>
          </p:cNvSpPr>
          <p:nvPr>
            <p:ph type="ftr" sz="quarter" idx="3"/>
          </p:nvPr>
        </p:nvSpPr>
        <p:spPr/>
        <p:txBody>
          <a:bodyPr/>
          <a:lstStyle>
            <a:lvl1pPr>
              <a:defRPr/>
            </a:lvl1pPr>
          </a:lstStyle>
          <a:p>
            <a:endParaRPr lang="en-US"/>
          </a:p>
        </p:txBody>
      </p:sp>
      <p:sp>
        <p:nvSpPr>
          <p:cNvPr id="3092" name="Rectangle 20"/>
          <p:cNvSpPr>
            <a:spLocks noGrp="1" noChangeArrowheads="1"/>
          </p:cNvSpPr>
          <p:nvPr>
            <p:ph type="sldNum" sz="quarter" idx="4"/>
          </p:nvPr>
        </p:nvSpPr>
        <p:spPr/>
        <p:txBody>
          <a:bodyPr/>
          <a:lstStyle>
            <a:lvl1pPr>
              <a:defRPr/>
            </a:lvl1pPr>
          </a:lstStyle>
          <a:p>
            <a:fld id="{C865D381-A425-495D-9036-87D5555A8D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45A272-A1C6-4ABF-B844-0C353A3C2F64}" type="datetimeFigureOut">
              <a:rPr lang="en-US" smtClean="0"/>
              <a:t>8/14/2012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65D381-A425-495D-9036-87D5555A8D1E}" type="slidenum">
              <a:rPr lang="en-US" smtClean="0"/>
              <a:t>‹#›</a:t>
            </a:fld>
            <a:endParaRPr lang="en-US"/>
          </a:p>
        </p:txBody>
      </p:sp>
    </p:spTree>
    <p:extLst>
      <p:ext uri="{BB962C8B-B14F-4D97-AF65-F5344CB8AC3E}">
        <p14:creationId xmlns:p14="http://schemas.microsoft.com/office/powerpoint/2010/main" val="277511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22098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770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45A272-A1C6-4ABF-B844-0C353A3C2F64}" type="datetimeFigureOut">
              <a:rPr lang="en-US" smtClean="0"/>
              <a:t>8/14/2012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65D381-A425-495D-9036-87D5555A8D1E}" type="slidenum">
              <a:rPr lang="en-US" smtClean="0"/>
              <a:t>‹#›</a:t>
            </a:fld>
            <a:endParaRPr lang="en-US"/>
          </a:p>
        </p:txBody>
      </p:sp>
    </p:spTree>
    <p:extLst>
      <p:ext uri="{BB962C8B-B14F-4D97-AF65-F5344CB8AC3E}">
        <p14:creationId xmlns:p14="http://schemas.microsoft.com/office/powerpoint/2010/main" val="92288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45A272-A1C6-4ABF-B844-0C353A3C2F64}" type="datetimeFigureOut">
              <a:rPr lang="en-US" smtClean="0"/>
              <a:t>8/14/2012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65D381-A425-495D-9036-87D5555A8D1E}" type="slidenum">
              <a:rPr lang="en-US" smtClean="0"/>
              <a:t>‹#›</a:t>
            </a:fld>
            <a:endParaRPr lang="en-US"/>
          </a:p>
        </p:txBody>
      </p:sp>
    </p:spTree>
    <p:extLst>
      <p:ext uri="{BB962C8B-B14F-4D97-AF65-F5344CB8AC3E}">
        <p14:creationId xmlns:p14="http://schemas.microsoft.com/office/powerpoint/2010/main" val="119724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045A272-A1C6-4ABF-B844-0C353A3C2F64}" type="datetimeFigureOut">
              <a:rPr lang="en-US" smtClean="0"/>
              <a:t>8/14/2012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65D381-A425-495D-9036-87D5555A8D1E}" type="slidenum">
              <a:rPr lang="en-US" smtClean="0"/>
              <a:t>‹#›</a:t>
            </a:fld>
            <a:endParaRPr lang="en-US"/>
          </a:p>
        </p:txBody>
      </p:sp>
    </p:spTree>
    <p:extLst>
      <p:ext uri="{BB962C8B-B14F-4D97-AF65-F5344CB8AC3E}">
        <p14:creationId xmlns:p14="http://schemas.microsoft.com/office/powerpoint/2010/main" val="427014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045A272-A1C6-4ABF-B844-0C353A3C2F64}" type="datetimeFigureOut">
              <a:rPr lang="en-US" smtClean="0"/>
              <a:t>8/14/2012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65D381-A425-495D-9036-87D5555A8D1E}" type="slidenum">
              <a:rPr lang="en-US" smtClean="0"/>
              <a:t>‹#›</a:t>
            </a:fld>
            <a:endParaRPr lang="en-US"/>
          </a:p>
        </p:txBody>
      </p:sp>
    </p:spTree>
    <p:extLst>
      <p:ext uri="{BB962C8B-B14F-4D97-AF65-F5344CB8AC3E}">
        <p14:creationId xmlns:p14="http://schemas.microsoft.com/office/powerpoint/2010/main" val="36269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045A272-A1C6-4ABF-B844-0C353A3C2F64}" type="datetimeFigureOut">
              <a:rPr lang="en-US" smtClean="0"/>
              <a:t>8/14/2012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65D381-A425-495D-9036-87D5555A8D1E}" type="slidenum">
              <a:rPr lang="en-US" smtClean="0"/>
              <a:t>‹#›</a:t>
            </a:fld>
            <a:endParaRPr lang="en-US"/>
          </a:p>
        </p:txBody>
      </p:sp>
    </p:spTree>
    <p:extLst>
      <p:ext uri="{BB962C8B-B14F-4D97-AF65-F5344CB8AC3E}">
        <p14:creationId xmlns:p14="http://schemas.microsoft.com/office/powerpoint/2010/main" val="396221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045A272-A1C6-4ABF-B844-0C353A3C2F64}" type="datetimeFigureOut">
              <a:rPr lang="en-US" smtClean="0"/>
              <a:t>8/14/2012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865D381-A425-495D-9036-87D5555A8D1E}" type="slidenum">
              <a:rPr lang="en-US" smtClean="0"/>
              <a:t>‹#›</a:t>
            </a:fld>
            <a:endParaRPr lang="en-US"/>
          </a:p>
        </p:txBody>
      </p:sp>
    </p:spTree>
    <p:extLst>
      <p:ext uri="{BB962C8B-B14F-4D97-AF65-F5344CB8AC3E}">
        <p14:creationId xmlns:p14="http://schemas.microsoft.com/office/powerpoint/2010/main" val="65696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045A272-A1C6-4ABF-B844-0C353A3C2F64}" type="datetimeFigureOut">
              <a:rPr lang="en-US" smtClean="0"/>
              <a:t>8/14/2012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865D381-A425-495D-9036-87D5555A8D1E}" type="slidenum">
              <a:rPr lang="en-US" smtClean="0"/>
              <a:t>‹#›</a:t>
            </a:fld>
            <a:endParaRPr lang="en-US"/>
          </a:p>
        </p:txBody>
      </p:sp>
    </p:spTree>
    <p:extLst>
      <p:ext uri="{BB962C8B-B14F-4D97-AF65-F5344CB8AC3E}">
        <p14:creationId xmlns:p14="http://schemas.microsoft.com/office/powerpoint/2010/main" val="414835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045A272-A1C6-4ABF-B844-0C353A3C2F64}" type="datetimeFigureOut">
              <a:rPr lang="en-US" smtClean="0"/>
              <a:t>8/14/2012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65D381-A425-495D-9036-87D5555A8D1E}" type="slidenum">
              <a:rPr lang="en-US" smtClean="0"/>
              <a:t>‹#›</a:t>
            </a:fld>
            <a:endParaRPr lang="en-US"/>
          </a:p>
        </p:txBody>
      </p:sp>
    </p:spTree>
    <p:extLst>
      <p:ext uri="{BB962C8B-B14F-4D97-AF65-F5344CB8AC3E}">
        <p14:creationId xmlns:p14="http://schemas.microsoft.com/office/powerpoint/2010/main" val="16288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045A272-A1C6-4ABF-B844-0C353A3C2F64}" type="datetimeFigureOut">
              <a:rPr lang="en-US" smtClean="0"/>
              <a:t>8/14/2012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65D381-A425-495D-9036-87D5555A8D1E}" type="slidenum">
              <a:rPr lang="en-US" smtClean="0"/>
              <a:t>‹#›</a:t>
            </a:fld>
            <a:endParaRPr lang="en-US"/>
          </a:p>
        </p:txBody>
      </p:sp>
    </p:spTree>
    <p:extLst>
      <p:ext uri="{BB962C8B-B14F-4D97-AF65-F5344CB8AC3E}">
        <p14:creationId xmlns:p14="http://schemas.microsoft.com/office/powerpoint/2010/main" val="417795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043" name="Picture 19" descr="PPP_SARCH_TXT_Drawing_Tool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76200"/>
            <a:ext cx="6172200" cy="1066800"/>
          </a:xfrm>
          <a:prstGeom prst="rect">
            <a:avLst/>
          </a:prstGeom>
          <a:noFill/>
          <a:ln>
            <a:noFill/>
          </a:ln>
          <a:effectLst/>
          <a:extLst>
            <a:ext uri="{909E8E84-426E-40DD-AFC4-6F175D3DCCD1}">
              <a14:hiddenFill xmlns:a14="http://schemas.microsoft.com/office/drawing/2010/main">
                <a:solidFill>
                  <a:srgbClr val="D2E3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447800"/>
            <a:ext cx="8839200" cy="4876800"/>
          </a:xfrm>
          <a:prstGeom prst="rect">
            <a:avLst/>
          </a:prstGeom>
          <a:noFill/>
          <a:ln>
            <a:noFill/>
          </a:ln>
          <a:effectLst/>
          <a:extLst>
            <a:ext uri="{909E8E84-426E-40DD-AFC4-6F175D3DCCD1}">
              <a14:hiddenFill xmlns:a14="http://schemas.microsoft.com/office/drawing/2010/main">
                <a:solidFill>
                  <a:srgbClr val="B85F4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152400" y="63246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045A272-A1C6-4ABF-B844-0C353A3C2F64}" type="datetimeFigureOut">
              <a:rPr lang="en-US" smtClean="0"/>
              <a:t>8/14/2012</a:t>
            </a:fld>
            <a:endParaRPr lang="en-US"/>
          </a:p>
        </p:txBody>
      </p:sp>
      <p:sp>
        <p:nvSpPr>
          <p:cNvPr id="1032" name="Rectangle 8"/>
          <p:cNvSpPr>
            <a:spLocks noGrp="1" noChangeArrowheads="1"/>
          </p:cNvSpPr>
          <p:nvPr>
            <p:ph type="ftr" sz="quarter" idx="3"/>
          </p:nvPr>
        </p:nvSpPr>
        <p:spPr bwMode="auto">
          <a:xfrm>
            <a:off x="3124200" y="63246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3" name="Rectangle 9"/>
          <p:cNvSpPr>
            <a:spLocks noGrp="1" noChangeArrowheads="1"/>
          </p:cNvSpPr>
          <p:nvPr>
            <p:ph type="sldNum" sz="quarter" idx="4"/>
          </p:nvPr>
        </p:nvSpPr>
        <p:spPr bwMode="auto">
          <a:xfrm>
            <a:off x="6858000" y="63246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865D381-A425-495D-9036-87D5555A8D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hyperlink" Target="http://www.freedomscientific.com/" TargetMode="External"/><Relationship Id="rId2" Type="http://schemas.openxmlformats.org/officeDocument/2006/relationships/hyperlink" Target="http://www.aisquared.com/"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www.freedomscientific.com/" TargetMode="External"/><Relationship Id="rId2" Type="http://schemas.openxmlformats.org/officeDocument/2006/relationships/hyperlink" Target="http://www.aisquared.com/"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aisquared.com/"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8" Type="http://schemas.openxmlformats.org/officeDocument/2006/relationships/hyperlink" Target="http://www.gwmicro.com/" TargetMode="External"/><Relationship Id="rId3" Type="http://schemas.openxmlformats.org/officeDocument/2006/relationships/hyperlink" Target="http://www.apple.com/accessibility/" TargetMode="External"/><Relationship Id="rId7" Type="http://schemas.openxmlformats.org/officeDocument/2006/relationships/hyperlink" Target="http://www.freedomscientific.com/" TargetMode="External"/><Relationship Id="rId2" Type="http://schemas.openxmlformats.org/officeDocument/2006/relationships/hyperlink" Target="http://www.microsoft.com/enable/" TargetMode="External"/><Relationship Id="rId1" Type="http://schemas.openxmlformats.org/officeDocument/2006/relationships/slideLayout" Target="../slideLayouts/slideLayout2.xml"/><Relationship Id="rId6" Type="http://schemas.openxmlformats.org/officeDocument/2006/relationships/hyperlink" Target="http://www.maxiaids.com/" TargetMode="External"/><Relationship Id="rId11" Type="http://schemas.openxmlformats.org/officeDocument/2006/relationships/hyperlink" Target="http://www.texthelp.com/" TargetMode="External"/><Relationship Id="rId5" Type="http://schemas.openxmlformats.org/officeDocument/2006/relationships/hyperlink" Target="http://www.enablemart.com/" TargetMode="External"/><Relationship Id="rId10" Type="http://schemas.openxmlformats.org/officeDocument/2006/relationships/hyperlink" Target="http://www.nuance.com/" TargetMode="External"/><Relationship Id="rId4" Type="http://schemas.openxmlformats.org/officeDocument/2006/relationships/hyperlink" Target="http://www.nanopac.com/" TargetMode="External"/><Relationship Id="rId9" Type="http://schemas.openxmlformats.org/officeDocument/2006/relationships/hyperlink" Target="http://www.aisquared.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solidFill>
                  <a:schemeClr val="tx2"/>
                </a:solidFill>
                <a:latin typeface="+mj-lt"/>
                <a:ea typeface="+mj-ea"/>
                <a:cs typeface="+mj-cs"/>
              </a:rPr>
              <a:t>Assistive Technology </a:t>
            </a:r>
            <a:r>
              <a:rPr lang="en-US" b="1" dirty="0" smtClean="0">
                <a:solidFill>
                  <a:schemeClr val="tx2"/>
                </a:solidFill>
                <a:latin typeface="+mj-lt"/>
                <a:ea typeface="+mj-ea"/>
                <a:cs typeface="+mj-cs"/>
              </a:rPr>
              <a:t>&amp; Universal </a:t>
            </a:r>
            <a:r>
              <a:rPr lang="en-US" b="1" dirty="0">
                <a:solidFill>
                  <a:schemeClr val="tx2"/>
                </a:solidFill>
                <a:latin typeface="+mj-lt"/>
                <a:ea typeface="+mj-ea"/>
                <a:cs typeface="+mj-cs"/>
              </a:rPr>
              <a:t>Design </a:t>
            </a:r>
            <a:endParaRPr lang="en-US" dirty="0"/>
          </a:p>
        </p:txBody>
      </p:sp>
      <p:sp>
        <p:nvSpPr>
          <p:cNvPr id="6" name="Subtitle 5"/>
          <p:cNvSpPr>
            <a:spLocks noGrp="1"/>
          </p:cNvSpPr>
          <p:nvPr>
            <p:ph type="subTitle" idx="1"/>
          </p:nvPr>
        </p:nvSpPr>
        <p:spPr/>
        <p:txBody>
          <a:bodyPr/>
          <a:lstStyle/>
          <a:p>
            <a:r>
              <a:rPr lang="en-US" b="1" dirty="0">
                <a:solidFill>
                  <a:schemeClr val="tx1"/>
                </a:solidFill>
                <a:latin typeface="+mn-lt"/>
                <a:ea typeface="+mn-ea"/>
                <a:cs typeface="+mn-cs"/>
              </a:rPr>
              <a:t>What Every Online Instructor Needs to </a:t>
            </a:r>
            <a:r>
              <a:rPr lang="en-US" b="1" dirty="0" smtClean="0">
                <a:solidFill>
                  <a:schemeClr val="tx1"/>
                </a:solidFill>
                <a:latin typeface="+mn-lt"/>
                <a:ea typeface="+mn-ea"/>
                <a:cs typeface="+mn-cs"/>
              </a:rPr>
              <a:t>Know…</a:t>
            </a:r>
            <a:endParaRPr lang="en-US" dirty="0"/>
          </a:p>
        </p:txBody>
      </p:sp>
    </p:spTree>
    <p:extLst>
      <p:ext uri="{BB962C8B-B14F-4D97-AF65-F5344CB8AC3E}">
        <p14:creationId xmlns:p14="http://schemas.microsoft.com/office/powerpoint/2010/main" val="2943517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Services</a:t>
            </a:r>
            <a:endParaRPr lang="en-US" dirty="0"/>
          </a:p>
        </p:txBody>
      </p:sp>
      <p:sp>
        <p:nvSpPr>
          <p:cNvPr id="3" name="Content Placeholder 2"/>
          <p:cNvSpPr>
            <a:spLocks noGrp="1"/>
          </p:cNvSpPr>
          <p:nvPr>
            <p:ph idx="1"/>
          </p:nvPr>
        </p:nvSpPr>
        <p:spPr/>
        <p:txBody>
          <a:bodyPr/>
          <a:lstStyle/>
          <a:p>
            <a:r>
              <a:rPr lang="en-US" dirty="0" smtClean="0"/>
              <a:t>Needs to be institution wide</a:t>
            </a:r>
          </a:p>
          <a:p>
            <a:r>
              <a:rPr lang="en-US" dirty="0" smtClean="0"/>
              <a:t>Needs to have a clear mission</a:t>
            </a:r>
          </a:p>
          <a:p>
            <a:r>
              <a:rPr lang="en-US" dirty="0" smtClean="0"/>
              <a:t>Needs policies that guide the mission</a:t>
            </a:r>
          </a:p>
          <a:p>
            <a:r>
              <a:rPr lang="en-US" dirty="0" smtClean="0"/>
              <a:t>Defining roles and responsibilities</a:t>
            </a:r>
          </a:p>
          <a:p>
            <a:pPr lvl="1"/>
            <a:r>
              <a:rPr lang="en-US" dirty="0" smtClean="0"/>
              <a:t>Academic support and technical support</a:t>
            </a:r>
          </a:p>
          <a:p>
            <a:r>
              <a:rPr lang="en-US" dirty="0" smtClean="0"/>
              <a:t>Develop awareness and skill training (ongoing)</a:t>
            </a:r>
            <a:endParaRPr lang="en-US" dirty="0"/>
          </a:p>
        </p:txBody>
      </p:sp>
    </p:spTree>
    <p:extLst>
      <p:ext uri="{BB962C8B-B14F-4D97-AF65-F5344CB8AC3E}">
        <p14:creationId xmlns:p14="http://schemas.microsoft.com/office/powerpoint/2010/main" val="2159463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LMS</a:t>
            </a:r>
            <a:endParaRPr lang="en-US" dirty="0"/>
          </a:p>
        </p:txBody>
      </p:sp>
      <p:sp>
        <p:nvSpPr>
          <p:cNvPr id="3" name="Content Placeholder 2"/>
          <p:cNvSpPr>
            <a:spLocks noGrp="1"/>
          </p:cNvSpPr>
          <p:nvPr>
            <p:ph idx="1"/>
          </p:nvPr>
        </p:nvSpPr>
        <p:spPr/>
        <p:txBody>
          <a:bodyPr/>
          <a:lstStyle/>
          <a:p>
            <a:r>
              <a:rPr lang="en-US" dirty="0" smtClean="0"/>
              <a:t>Report from the American Foundation for the Blind 2008, lists three components to online learning:</a:t>
            </a:r>
          </a:p>
          <a:p>
            <a:pPr lvl="1"/>
            <a:r>
              <a:rPr lang="en-US" dirty="0" smtClean="0"/>
              <a:t>Accessibility of the learning management system</a:t>
            </a:r>
          </a:p>
          <a:p>
            <a:pPr lvl="1"/>
            <a:r>
              <a:rPr lang="en-US" dirty="0" smtClean="0"/>
              <a:t>Accessibility of the actual content</a:t>
            </a:r>
          </a:p>
          <a:p>
            <a:pPr lvl="1"/>
            <a:r>
              <a:rPr lang="en-US" dirty="0" smtClean="0"/>
              <a:t>The skill of the student in using up-to-date technology</a:t>
            </a:r>
          </a:p>
          <a:p>
            <a:endParaRPr lang="en-US" dirty="0"/>
          </a:p>
        </p:txBody>
      </p:sp>
    </p:spTree>
    <p:extLst>
      <p:ext uri="{BB962C8B-B14F-4D97-AF65-F5344CB8AC3E}">
        <p14:creationId xmlns:p14="http://schemas.microsoft.com/office/powerpoint/2010/main" val="2763375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Resources</a:t>
            </a:r>
            <a:endParaRPr lang="en-US" dirty="0"/>
          </a:p>
        </p:txBody>
      </p:sp>
      <p:sp>
        <p:nvSpPr>
          <p:cNvPr id="3" name="Content Placeholder 2"/>
          <p:cNvSpPr>
            <a:spLocks noGrp="1"/>
          </p:cNvSpPr>
          <p:nvPr>
            <p:ph idx="1"/>
          </p:nvPr>
        </p:nvSpPr>
        <p:spPr/>
        <p:txBody>
          <a:bodyPr>
            <a:noAutofit/>
          </a:bodyPr>
          <a:lstStyle/>
          <a:p>
            <a:r>
              <a:rPr lang="en-US" sz="2800" dirty="0" smtClean="0"/>
              <a:t>Coombs, N. (2010). </a:t>
            </a:r>
            <a:r>
              <a:rPr lang="en-US" sz="2800" i="1" dirty="0" smtClean="0"/>
              <a:t>Making online teaching accessible: Inclusive courses design for students with disabilities</a:t>
            </a:r>
            <a:r>
              <a:rPr lang="en-US" sz="2800" dirty="0" smtClean="0"/>
              <a:t>. </a:t>
            </a:r>
            <a:r>
              <a:rPr lang="en-US" sz="2800" dirty="0" err="1" smtClean="0"/>
              <a:t>Jossey</a:t>
            </a:r>
            <a:r>
              <a:rPr lang="en-US" sz="2800" dirty="0" smtClean="0"/>
              <a:t> Bass.</a:t>
            </a:r>
          </a:p>
          <a:p>
            <a:r>
              <a:rPr lang="en-US" dirty="0" err="1" smtClean="0"/>
              <a:t>Harbour</a:t>
            </a:r>
            <a:r>
              <a:rPr lang="en-US" dirty="0" smtClean="0"/>
              <a:t>, W.S</a:t>
            </a:r>
            <a:r>
              <a:rPr lang="en-US" dirty="0"/>
              <a:t>. and </a:t>
            </a:r>
            <a:r>
              <a:rPr lang="en-US" dirty="0" err="1" smtClean="0"/>
              <a:t>Madausm</a:t>
            </a:r>
            <a:r>
              <a:rPr lang="en-US" dirty="0" smtClean="0"/>
              <a:t>, J., (Ed). (2011). </a:t>
            </a:r>
            <a:r>
              <a:rPr lang="en-US" i="1" dirty="0" smtClean="0"/>
              <a:t>New </a:t>
            </a:r>
            <a:r>
              <a:rPr lang="en-US" sz="2800" i="1" dirty="0" smtClean="0"/>
              <a:t>directions </a:t>
            </a:r>
            <a:r>
              <a:rPr lang="en-US" sz="2800" i="1" dirty="0"/>
              <a:t>in </a:t>
            </a:r>
            <a:r>
              <a:rPr lang="en-US" sz="2800" i="1" dirty="0" smtClean="0"/>
              <a:t>higher education</a:t>
            </a:r>
            <a:r>
              <a:rPr lang="en-US" sz="2800" i="1" dirty="0"/>
              <a:t>: Disability </a:t>
            </a:r>
            <a:r>
              <a:rPr lang="en-US" sz="2800" i="1" dirty="0" smtClean="0"/>
              <a:t>services </a:t>
            </a:r>
            <a:r>
              <a:rPr lang="en-US" sz="2800" i="1" dirty="0"/>
              <a:t>and </a:t>
            </a:r>
            <a:r>
              <a:rPr lang="en-US" sz="2800" i="1" dirty="0" smtClean="0"/>
              <a:t>campus dynamics</a:t>
            </a:r>
            <a:r>
              <a:rPr lang="en-US" sz="2800" dirty="0" smtClean="0"/>
              <a:t>. </a:t>
            </a:r>
            <a:r>
              <a:rPr lang="en-US" sz="2800" dirty="0" err="1" smtClean="0"/>
              <a:t>Jossey</a:t>
            </a:r>
            <a:r>
              <a:rPr lang="en-US" sz="2800" dirty="0" smtClean="0"/>
              <a:t>-Bass.</a:t>
            </a:r>
          </a:p>
          <a:p>
            <a:r>
              <a:rPr lang="en-US" dirty="0" err="1" smtClean="0"/>
              <a:t>Bugstahler</a:t>
            </a:r>
            <a:r>
              <a:rPr lang="en-US" dirty="0" smtClean="0"/>
              <a:t>, S.E</a:t>
            </a:r>
            <a:r>
              <a:rPr lang="en-US" dirty="0"/>
              <a:t>. </a:t>
            </a:r>
            <a:r>
              <a:rPr lang="en-US" dirty="0" smtClean="0"/>
              <a:t>and Cory, R.C</a:t>
            </a:r>
            <a:r>
              <a:rPr lang="en-US" dirty="0"/>
              <a:t>. Cory</a:t>
            </a:r>
            <a:r>
              <a:rPr lang="en-US" dirty="0" smtClean="0"/>
              <a:t>, (Ed.). </a:t>
            </a:r>
            <a:r>
              <a:rPr lang="en-US" dirty="0"/>
              <a:t>(2010). </a:t>
            </a:r>
            <a:r>
              <a:rPr lang="en-US" i="1" dirty="0" smtClean="0"/>
              <a:t>Universal </a:t>
            </a:r>
            <a:r>
              <a:rPr lang="en-US" sz="2800" i="1" dirty="0" smtClean="0"/>
              <a:t>design in </a:t>
            </a:r>
            <a:r>
              <a:rPr lang="en-US" sz="2800" i="1" smtClean="0"/>
              <a:t>higher education</a:t>
            </a:r>
            <a:r>
              <a:rPr lang="en-US" sz="2800" i="1" dirty="0" smtClean="0"/>
              <a:t>: From practice to principle</a:t>
            </a:r>
            <a:r>
              <a:rPr lang="en-US" sz="2800" dirty="0" smtClean="0"/>
              <a:t>. Harvard Educational Press.</a:t>
            </a:r>
          </a:p>
          <a:p>
            <a:endParaRPr lang="en-US" sz="2800" dirty="0" smtClean="0"/>
          </a:p>
          <a:p>
            <a:endParaRPr lang="en-US" sz="2800" dirty="0"/>
          </a:p>
        </p:txBody>
      </p:sp>
    </p:spTree>
    <p:extLst>
      <p:ext uri="{BB962C8B-B14F-4D97-AF65-F5344CB8AC3E}">
        <p14:creationId xmlns:p14="http://schemas.microsoft.com/office/powerpoint/2010/main" val="3290883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Accessibility: Tools of the Trade</a:t>
            </a:r>
            <a:endParaRPr lang="en-US" dirty="0"/>
          </a:p>
        </p:txBody>
      </p:sp>
      <p:sp>
        <p:nvSpPr>
          <p:cNvPr id="5" name="Subtitle 4"/>
          <p:cNvSpPr>
            <a:spLocks noGrp="1"/>
          </p:cNvSpPr>
          <p:nvPr>
            <p:ph type="subTitle" idx="1"/>
          </p:nvPr>
        </p:nvSpPr>
        <p:spPr/>
        <p:txBody>
          <a:bodyPr/>
          <a:lstStyle/>
          <a:p>
            <a:r>
              <a:rPr lang="en-US" dirty="0" smtClean="0"/>
              <a:t>Tim Sears</a:t>
            </a:r>
            <a:endParaRPr lang="en-US" dirty="0"/>
          </a:p>
        </p:txBody>
      </p:sp>
    </p:spTree>
    <p:extLst>
      <p:ext uri="{BB962C8B-B14F-4D97-AF65-F5344CB8AC3E}">
        <p14:creationId xmlns:p14="http://schemas.microsoft.com/office/powerpoint/2010/main" val="1985451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What You Have </a:t>
            </a:r>
            <a:endParaRPr lang="en-US" dirty="0"/>
          </a:p>
        </p:txBody>
      </p:sp>
      <p:sp>
        <p:nvSpPr>
          <p:cNvPr id="3" name="Subtitle 2"/>
          <p:cNvSpPr>
            <a:spLocks noGrp="1"/>
          </p:cNvSpPr>
          <p:nvPr>
            <p:ph type="subTitle" idx="4294967295"/>
          </p:nvPr>
        </p:nvSpPr>
        <p:spPr>
          <a:xfrm>
            <a:off x="1600200" y="1981200"/>
            <a:ext cx="7543800" cy="4232275"/>
          </a:xfrm>
        </p:spPr>
        <p:txBody>
          <a:bodyPr/>
          <a:lstStyle/>
          <a:p>
            <a:pPr algn="l"/>
            <a:r>
              <a:rPr lang="en-US" dirty="0" smtClean="0">
                <a:solidFill>
                  <a:schemeClr val="tx1"/>
                </a:solidFill>
              </a:rPr>
              <a:t>Windows Accessibility Features</a:t>
            </a:r>
          </a:p>
          <a:p>
            <a:pPr algn="l"/>
            <a:endParaRPr lang="en-US" dirty="0"/>
          </a:p>
          <a:p>
            <a:pPr algn="l"/>
            <a:endParaRPr lang="en-US" dirty="0" smtClean="0"/>
          </a:p>
          <a:p>
            <a:pPr algn="l"/>
            <a:endParaRPr lang="en-US" dirty="0" smtClean="0"/>
          </a:p>
          <a:p>
            <a:pPr algn="l"/>
            <a:endParaRPr lang="en-US" dirty="0"/>
          </a:p>
          <a:p>
            <a:pPr algn="l"/>
            <a:r>
              <a:rPr lang="en-US" dirty="0" smtClean="0">
                <a:solidFill>
                  <a:schemeClr val="tx1"/>
                </a:solidFill>
              </a:rPr>
              <a:t>Mac Accessibility Features </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609850"/>
            <a:ext cx="4613201" cy="742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534572"/>
            <a:ext cx="1383276" cy="13832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713" y="4572000"/>
            <a:ext cx="2721049" cy="1641268"/>
          </a:xfrm>
          <a:prstGeom prst="rect">
            <a:avLst/>
          </a:prstGeom>
        </p:spPr>
      </p:pic>
    </p:spTree>
    <p:extLst>
      <p:ext uri="{BB962C8B-B14F-4D97-AF65-F5344CB8AC3E}">
        <p14:creationId xmlns:p14="http://schemas.microsoft.com/office/powerpoint/2010/main" val="823395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Products </a:t>
            </a:r>
            <a:endParaRPr lang="en-US" dirty="0"/>
          </a:p>
        </p:txBody>
      </p:sp>
      <p:sp>
        <p:nvSpPr>
          <p:cNvPr id="7" name="Subtitle 6"/>
          <p:cNvSpPr>
            <a:spLocks noGrp="1"/>
          </p:cNvSpPr>
          <p:nvPr>
            <p:ph idx="1"/>
          </p:nvPr>
        </p:nvSpPr>
        <p:spPr/>
        <p:txBody>
          <a:bodyPr/>
          <a:lstStyle/>
          <a:p>
            <a:pPr algn="l"/>
            <a:endParaRPr lang="en-US" dirty="0" smtClean="0">
              <a:solidFill>
                <a:schemeClr val="tx1"/>
              </a:solidFill>
            </a:endParaRPr>
          </a:p>
          <a:p>
            <a:pPr algn="l"/>
            <a:endParaRPr lang="en-US" dirty="0"/>
          </a:p>
          <a:p>
            <a:pPr algn="l"/>
            <a:r>
              <a:rPr lang="en-US" dirty="0" smtClean="0">
                <a:solidFill>
                  <a:schemeClr val="tx1"/>
                </a:solidFill>
              </a:rPr>
              <a:t>Low Vision Magnifiers</a:t>
            </a:r>
          </a:p>
          <a:p>
            <a:r>
              <a:rPr lang="en-US" dirty="0" smtClean="0">
                <a:solidFill>
                  <a:schemeClr val="tx1"/>
                </a:solidFill>
              </a:rPr>
              <a:t>Zoom Text </a:t>
            </a:r>
            <a:r>
              <a:rPr lang="en-US" dirty="0" smtClean="0">
                <a:hlinkClick r:id="rId2"/>
              </a:rPr>
              <a:t>www.aisquared.com</a:t>
            </a:r>
            <a:endParaRPr lang="en-US" dirty="0" smtClean="0"/>
          </a:p>
          <a:p>
            <a:r>
              <a:rPr lang="en-US" dirty="0" smtClean="0">
                <a:solidFill>
                  <a:schemeClr val="tx1"/>
                </a:solidFill>
              </a:rPr>
              <a:t>Magic </a:t>
            </a:r>
            <a:r>
              <a:rPr lang="en-US" dirty="0" smtClean="0">
                <a:hlinkClick r:id="rId3"/>
              </a:rPr>
              <a:t>www.freedomscientific.com</a:t>
            </a:r>
            <a:endParaRPr lang="en-US" dirty="0" smtClean="0"/>
          </a:p>
          <a:p>
            <a:pPr algn="l"/>
            <a:r>
              <a:rPr lang="en-US" dirty="0" smtClean="0">
                <a:solidFill>
                  <a:schemeClr val="tx1"/>
                </a:solidFill>
              </a:rPr>
              <a:t>CCTVs</a:t>
            </a:r>
            <a:endParaRPr lang="en-US" dirty="0">
              <a:solidFill>
                <a:schemeClr val="tx1"/>
              </a:solidFill>
            </a:endParaRPr>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082" y="1676400"/>
            <a:ext cx="1545222" cy="14061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557" y="3962400"/>
            <a:ext cx="2722766" cy="1667576"/>
          </a:xfrm>
          <a:prstGeom prst="rect">
            <a:avLst/>
          </a:prstGeom>
        </p:spPr>
      </p:pic>
    </p:spTree>
    <p:extLst>
      <p:ext uri="{BB962C8B-B14F-4D97-AF65-F5344CB8AC3E}">
        <p14:creationId xmlns:p14="http://schemas.microsoft.com/office/powerpoint/2010/main" val="823395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Blindness Products </a:t>
            </a:r>
            <a:endParaRPr lang="en-US" dirty="0"/>
          </a:p>
        </p:txBody>
      </p:sp>
      <p:sp>
        <p:nvSpPr>
          <p:cNvPr id="7" name="Subtitle 6"/>
          <p:cNvSpPr>
            <a:spLocks noGrp="1"/>
          </p:cNvSpPr>
          <p:nvPr>
            <p:ph idx="1"/>
          </p:nvPr>
        </p:nvSpPr>
        <p:spPr/>
        <p:txBody>
          <a:bodyPr>
            <a:normAutofit/>
          </a:bodyPr>
          <a:lstStyle/>
          <a:p>
            <a:pPr algn="l"/>
            <a:endParaRPr lang="en-US" dirty="0" smtClean="0">
              <a:solidFill>
                <a:schemeClr val="tx1"/>
              </a:solidFill>
            </a:endParaRPr>
          </a:p>
          <a:p>
            <a:pPr algn="l"/>
            <a:endParaRPr lang="en-US" dirty="0"/>
          </a:p>
          <a:p>
            <a:pPr algn="l"/>
            <a:r>
              <a:rPr lang="en-US" dirty="0" smtClean="0">
                <a:solidFill>
                  <a:schemeClr val="tx1"/>
                </a:solidFill>
              </a:rPr>
              <a:t>Screen Readers </a:t>
            </a:r>
          </a:p>
          <a:p>
            <a:pPr algn="l"/>
            <a:r>
              <a:rPr lang="en-US" dirty="0" smtClean="0">
                <a:solidFill>
                  <a:schemeClr val="tx1"/>
                </a:solidFill>
              </a:rPr>
              <a:t>Jaws </a:t>
            </a:r>
            <a:r>
              <a:rPr lang="en-US" dirty="0" smtClean="0">
                <a:hlinkClick r:id="rId2"/>
              </a:rPr>
              <a:t>www.freedomscientific.com</a:t>
            </a:r>
            <a:endParaRPr lang="en-US" dirty="0" smtClean="0"/>
          </a:p>
          <a:p>
            <a:pPr algn="l"/>
            <a:r>
              <a:rPr lang="en-US" dirty="0" smtClean="0">
                <a:solidFill>
                  <a:schemeClr val="tx1"/>
                </a:solidFill>
              </a:rPr>
              <a:t>Window Eyes </a:t>
            </a:r>
            <a:r>
              <a:rPr lang="en-US" dirty="0" smtClean="0">
                <a:hlinkClick r:id="rId3"/>
              </a:rPr>
              <a:t>www.freedomscientific.com</a:t>
            </a:r>
            <a:endParaRPr lang="en-US" dirty="0" smtClean="0"/>
          </a:p>
          <a:p>
            <a:pPr algn="l"/>
            <a:r>
              <a:rPr lang="en-US" dirty="0" smtClean="0">
                <a:solidFill>
                  <a:schemeClr val="tx1"/>
                </a:solidFill>
              </a:rPr>
              <a:t>Braille Embossers CCTVs</a:t>
            </a:r>
            <a:endParaRPr lang="en-US" dirty="0">
              <a:solidFill>
                <a:schemeClr val="tx1"/>
              </a:solidFill>
            </a:endParaRPr>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118" y="1676400"/>
            <a:ext cx="1874217" cy="171926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8118" y="4191000"/>
            <a:ext cx="1688889" cy="1688889"/>
          </a:xfrm>
          <a:prstGeom prst="rect">
            <a:avLst/>
          </a:prstGeom>
        </p:spPr>
      </p:pic>
    </p:spTree>
    <p:extLst>
      <p:ext uri="{BB962C8B-B14F-4D97-AF65-F5344CB8AC3E}">
        <p14:creationId xmlns:p14="http://schemas.microsoft.com/office/powerpoint/2010/main" val="3739000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Products </a:t>
            </a:r>
            <a:endParaRPr lang="en-US" dirty="0"/>
          </a:p>
        </p:txBody>
      </p:sp>
      <p:sp>
        <p:nvSpPr>
          <p:cNvPr id="3" name="Subtitle 2"/>
          <p:cNvSpPr>
            <a:spLocks noGrp="1"/>
          </p:cNvSpPr>
          <p:nvPr>
            <p:ph idx="1"/>
          </p:nvPr>
        </p:nvSpPr>
        <p:spPr/>
        <p:txBody>
          <a:bodyPr>
            <a:normAutofit/>
          </a:bodyPr>
          <a:lstStyle/>
          <a:p>
            <a:pPr algn="l"/>
            <a:r>
              <a:rPr lang="en-US" dirty="0" smtClean="0">
                <a:solidFill>
                  <a:schemeClr val="tx1"/>
                </a:solidFill>
              </a:rPr>
              <a:t>Alternatives to the Traditional</a:t>
            </a:r>
          </a:p>
          <a:p>
            <a:pPr algn="l"/>
            <a:r>
              <a:rPr lang="en-US" dirty="0" smtClean="0">
                <a:solidFill>
                  <a:schemeClr val="tx1"/>
                </a:solidFill>
              </a:rPr>
              <a:t> Mouse and Keyboard </a:t>
            </a:r>
          </a:p>
          <a:p>
            <a:pPr algn="l"/>
            <a:endParaRPr lang="en-US" dirty="0" smtClean="0"/>
          </a:p>
          <a:p>
            <a:pPr algn="l"/>
            <a:endParaRPr lang="en-US" dirty="0"/>
          </a:p>
          <a:p>
            <a:pPr algn="l"/>
            <a:endParaRPr lang="en-US" dirty="0" smtClean="0"/>
          </a:p>
          <a:p>
            <a:pPr algn="l"/>
            <a:r>
              <a:rPr lang="en-US" dirty="0" smtClean="0">
                <a:solidFill>
                  <a:schemeClr val="tx1"/>
                </a:solidFill>
              </a:rPr>
              <a:t>Voice to Text </a:t>
            </a:r>
          </a:p>
          <a:p>
            <a:pPr algn="l"/>
            <a:r>
              <a:rPr lang="en-US" dirty="0" smtClean="0">
                <a:solidFill>
                  <a:schemeClr val="tx1"/>
                </a:solidFill>
              </a:rPr>
              <a:t>Dragon Naturally Speaking  </a:t>
            </a:r>
          </a:p>
          <a:p>
            <a:pPr algn="l"/>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743200"/>
            <a:ext cx="2133600" cy="134753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743200"/>
            <a:ext cx="1524000" cy="141816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161367"/>
            <a:ext cx="1905000" cy="1905000"/>
          </a:xfrm>
          <a:prstGeom prst="rect">
            <a:avLst/>
          </a:prstGeom>
        </p:spPr>
      </p:pic>
    </p:spTree>
    <p:extLst>
      <p:ext uri="{BB962C8B-B14F-4D97-AF65-F5344CB8AC3E}">
        <p14:creationId xmlns:p14="http://schemas.microsoft.com/office/powerpoint/2010/main" val="823395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Products  </a:t>
            </a:r>
            <a:endParaRPr lang="en-US" dirty="0"/>
          </a:p>
        </p:txBody>
      </p:sp>
      <p:sp>
        <p:nvSpPr>
          <p:cNvPr id="7" name="Subtitle 6"/>
          <p:cNvSpPr>
            <a:spLocks noGrp="1"/>
          </p:cNvSpPr>
          <p:nvPr>
            <p:ph idx="1"/>
          </p:nvPr>
        </p:nvSpPr>
        <p:spPr/>
        <p:txBody>
          <a:bodyPr>
            <a:normAutofit/>
          </a:bodyPr>
          <a:lstStyle/>
          <a:p>
            <a:pPr algn="l"/>
            <a:endParaRPr lang="en-US" dirty="0" smtClean="0">
              <a:solidFill>
                <a:schemeClr val="tx1"/>
              </a:solidFill>
            </a:endParaRPr>
          </a:p>
          <a:p>
            <a:pPr algn="l"/>
            <a:endParaRPr lang="en-US" dirty="0"/>
          </a:p>
          <a:p>
            <a:pPr algn="l"/>
            <a:r>
              <a:rPr lang="en-US" dirty="0" smtClean="0">
                <a:solidFill>
                  <a:schemeClr val="tx1"/>
                </a:solidFill>
              </a:rPr>
              <a:t>Reading and Writing Programs  </a:t>
            </a:r>
          </a:p>
          <a:p>
            <a:pPr algn="l"/>
            <a:r>
              <a:rPr lang="en-US" dirty="0" smtClean="0">
                <a:solidFill>
                  <a:schemeClr val="tx1"/>
                </a:solidFill>
              </a:rPr>
              <a:t>Wynn </a:t>
            </a:r>
            <a:r>
              <a:rPr lang="en-US" dirty="0" smtClean="0">
                <a:hlinkClick r:id="rId2"/>
              </a:rPr>
              <a:t>www.freedomscientific.com</a:t>
            </a:r>
            <a:endParaRPr lang="en-US" dirty="0" smtClean="0"/>
          </a:p>
          <a:p>
            <a:pPr algn="l"/>
            <a:r>
              <a:rPr lang="en-US" dirty="0" smtClean="0">
                <a:solidFill>
                  <a:schemeClr val="tx1"/>
                </a:solidFill>
              </a:rPr>
              <a:t>Read and Write http://www.texthelp.com</a:t>
            </a:r>
          </a:p>
          <a:p>
            <a:pPr algn="l"/>
            <a:r>
              <a:rPr lang="en-US" dirty="0" smtClean="0">
                <a:solidFill>
                  <a:schemeClr val="tx1"/>
                </a:solidFill>
              </a:rPr>
              <a:t>Others: Don Johnston and Kurzweil</a:t>
            </a:r>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726" y="1676400"/>
            <a:ext cx="1241474" cy="14627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6726" y="3581400"/>
            <a:ext cx="1070429" cy="1605643"/>
          </a:xfrm>
          <a:prstGeom prst="rect">
            <a:avLst/>
          </a:prstGeom>
        </p:spPr>
      </p:pic>
    </p:spTree>
    <p:extLst>
      <p:ext uri="{BB962C8B-B14F-4D97-AF65-F5344CB8AC3E}">
        <p14:creationId xmlns:p14="http://schemas.microsoft.com/office/powerpoint/2010/main" val="1685292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Links </a:t>
            </a:r>
            <a:endParaRPr lang="en-US" dirty="0"/>
          </a:p>
        </p:txBody>
      </p:sp>
      <p:sp>
        <p:nvSpPr>
          <p:cNvPr id="3" name="Subtitle 2"/>
          <p:cNvSpPr>
            <a:spLocks noGrp="1"/>
          </p:cNvSpPr>
          <p:nvPr>
            <p:ph idx="1"/>
          </p:nvPr>
        </p:nvSpPr>
        <p:spPr/>
        <p:txBody>
          <a:bodyPr>
            <a:normAutofit lnSpcReduction="10000"/>
          </a:bodyPr>
          <a:lstStyle/>
          <a:p>
            <a:pPr algn="l"/>
            <a:r>
              <a:rPr lang="en-US" dirty="0" smtClean="0">
                <a:solidFill>
                  <a:schemeClr val="tx1"/>
                </a:solidFill>
              </a:rPr>
              <a:t>Microsoft Accessibility </a:t>
            </a:r>
            <a:r>
              <a:rPr lang="en-US" dirty="0" smtClean="0">
                <a:solidFill>
                  <a:schemeClr val="tx1"/>
                </a:solidFill>
                <a:hlinkClick r:id="rId2"/>
              </a:rPr>
              <a:t>www.microsoft.com/enable/</a:t>
            </a:r>
            <a:endParaRPr lang="en-US" dirty="0" smtClean="0">
              <a:solidFill>
                <a:schemeClr val="tx1"/>
              </a:solidFill>
            </a:endParaRPr>
          </a:p>
          <a:p>
            <a:pPr algn="l"/>
            <a:r>
              <a:rPr lang="en-US" dirty="0" smtClean="0">
                <a:solidFill>
                  <a:schemeClr val="tx1"/>
                </a:solidFill>
              </a:rPr>
              <a:t>Mac Accessibility </a:t>
            </a:r>
            <a:r>
              <a:rPr lang="en-US" dirty="0" smtClean="0">
                <a:solidFill>
                  <a:schemeClr val="tx1"/>
                </a:solidFill>
                <a:hlinkClick r:id="rId3"/>
              </a:rPr>
              <a:t>http://www.apple.com/accessibility/</a:t>
            </a:r>
            <a:endParaRPr lang="en-US" dirty="0" smtClean="0">
              <a:solidFill>
                <a:schemeClr val="tx1"/>
              </a:solidFill>
            </a:endParaRPr>
          </a:p>
          <a:p>
            <a:pPr algn="l"/>
            <a:r>
              <a:rPr lang="en-US" dirty="0" err="1" smtClean="0">
                <a:solidFill>
                  <a:schemeClr val="tx1"/>
                </a:solidFill>
              </a:rPr>
              <a:t>Nanopac</a:t>
            </a:r>
            <a:r>
              <a:rPr lang="en-US" dirty="0" smtClean="0">
                <a:solidFill>
                  <a:schemeClr val="tx1"/>
                </a:solidFill>
              </a:rPr>
              <a:t>  </a:t>
            </a:r>
            <a:r>
              <a:rPr lang="en-US" dirty="0" smtClean="0">
                <a:solidFill>
                  <a:schemeClr val="tx1"/>
                </a:solidFill>
                <a:hlinkClick r:id="rId4"/>
              </a:rPr>
              <a:t>www.nanopac.com</a:t>
            </a:r>
            <a:endParaRPr lang="en-US" dirty="0" smtClean="0">
              <a:solidFill>
                <a:schemeClr val="tx1"/>
              </a:solidFill>
            </a:endParaRPr>
          </a:p>
          <a:p>
            <a:pPr algn="l"/>
            <a:r>
              <a:rPr lang="en-US" dirty="0" smtClean="0">
                <a:solidFill>
                  <a:schemeClr val="tx1"/>
                </a:solidFill>
              </a:rPr>
              <a:t>Enable Mart </a:t>
            </a:r>
            <a:r>
              <a:rPr lang="en-US" dirty="0" smtClean="0">
                <a:solidFill>
                  <a:schemeClr val="tx1"/>
                </a:solidFill>
                <a:hlinkClick r:id="rId5"/>
              </a:rPr>
              <a:t>www.enablemart.com</a:t>
            </a:r>
            <a:endParaRPr lang="en-US" dirty="0" smtClean="0">
              <a:solidFill>
                <a:schemeClr val="tx1"/>
              </a:solidFill>
            </a:endParaRPr>
          </a:p>
          <a:p>
            <a:pPr algn="l"/>
            <a:r>
              <a:rPr lang="en-US" dirty="0" smtClean="0">
                <a:solidFill>
                  <a:schemeClr val="tx1"/>
                </a:solidFill>
              </a:rPr>
              <a:t>Maxi Aids </a:t>
            </a:r>
            <a:r>
              <a:rPr lang="en-US" dirty="0" smtClean="0">
                <a:solidFill>
                  <a:schemeClr val="tx1"/>
                </a:solidFill>
                <a:hlinkClick r:id="rId6"/>
              </a:rPr>
              <a:t>www.maxiaids.com/</a:t>
            </a:r>
            <a:endParaRPr lang="en-US" dirty="0" smtClean="0">
              <a:solidFill>
                <a:schemeClr val="tx1"/>
              </a:solidFill>
            </a:endParaRPr>
          </a:p>
          <a:p>
            <a:pPr algn="l"/>
            <a:r>
              <a:rPr lang="en-US" dirty="0" smtClean="0">
                <a:solidFill>
                  <a:schemeClr val="tx1"/>
                </a:solidFill>
              </a:rPr>
              <a:t>Freedom Scientific </a:t>
            </a:r>
            <a:r>
              <a:rPr lang="en-US" dirty="0" smtClean="0">
                <a:solidFill>
                  <a:schemeClr val="tx1"/>
                </a:solidFill>
                <a:hlinkClick r:id="rId7"/>
              </a:rPr>
              <a:t>www.freedomscientific.com/</a:t>
            </a:r>
            <a:endParaRPr lang="en-US" dirty="0" smtClean="0">
              <a:solidFill>
                <a:schemeClr val="tx1"/>
              </a:solidFill>
            </a:endParaRPr>
          </a:p>
          <a:p>
            <a:pPr algn="l"/>
            <a:r>
              <a:rPr lang="en-US" dirty="0" smtClean="0">
                <a:solidFill>
                  <a:schemeClr val="tx1"/>
                </a:solidFill>
              </a:rPr>
              <a:t>Window Eyes </a:t>
            </a:r>
            <a:r>
              <a:rPr lang="en-US" dirty="0" smtClean="0">
                <a:solidFill>
                  <a:schemeClr val="tx1"/>
                </a:solidFill>
                <a:hlinkClick r:id="rId8"/>
              </a:rPr>
              <a:t>http://www.gwmicro.com/</a:t>
            </a:r>
            <a:endParaRPr lang="en-US" dirty="0" smtClean="0">
              <a:solidFill>
                <a:schemeClr val="tx1"/>
              </a:solidFill>
            </a:endParaRPr>
          </a:p>
          <a:p>
            <a:pPr algn="l"/>
            <a:r>
              <a:rPr lang="en-US" dirty="0" smtClean="0">
                <a:solidFill>
                  <a:schemeClr val="tx1"/>
                </a:solidFill>
              </a:rPr>
              <a:t>Zoom Text </a:t>
            </a:r>
            <a:r>
              <a:rPr lang="en-US" dirty="0" smtClean="0">
                <a:solidFill>
                  <a:schemeClr val="tx1"/>
                </a:solidFill>
                <a:hlinkClick r:id="rId9"/>
              </a:rPr>
              <a:t>www.aisquared.com</a:t>
            </a:r>
            <a:endParaRPr lang="en-US" dirty="0" smtClean="0">
              <a:solidFill>
                <a:schemeClr val="tx1"/>
              </a:solidFill>
            </a:endParaRPr>
          </a:p>
          <a:p>
            <a:pPr algn="l"/>
            <a:r>
              <a:rPr lang="en-US" dirty="0" smtClean="0">
                <a:solidFill>
                  <a:schemeClr val="tx1"/>
                </a:solidFill>
              </a:rPr>
              <a:t>Dragon </a:t>
            </a:r>
            <a:r>
              <a:rPr lang="en-US" dirty="0" smtClean="0">
                <a:solidFill>
                  <a:schemeClr val="tx1"/>
                </a:solidFill>
                <a:hlinkClick r:id="rId10"/>
              </a:rPr>
              <a:t>www.nuance.com</a:t>
            </a:r>
            <a:endParaRPr lang="en-US" dirty="0" smtClean="0">
              <a:solidFill>
                <a:schemeClr val="tx1"/>
              </a:solidFill>
            </a:endParaRPr>
          </a:p>
          <a:p>
            <a:pPr algn="l"/>
            <a:r>
              <a:rPr lang="en-US" dirty="0" smtClean="0">
                <a:solidFill>
                  <a:schemeClr val="tx1"/>
                </a:solidFill>
              </a:rPr>
              <a:t>Read &amp; Write </a:t>
            </a:r>
            <a:r>
              <a:rPr lang="en-US" dirty="0" smtClean="0">
                <a:solidFill>
                  <a:schemeClr val="tx1"/>
                </a:solidFill>
                <a:hlinkClick r:id="rId11"/>
              </a:rPr>
              <a:t>www.texthelp.com</a:t>
            </a:r>
            <a:endParaRPr lang="en-US" dirty="0" smtClean="0">
              <a:solidFill>
                <a:schemeClr val="tx1"/>
              </a:solidFill>
            </a:endParaRPr>
          </a:p>
          <a:p>
            <a:pPr algn="l"/>
            <a:endParaRPr lang="en-US" dirty="0" smtClean="0">
              <a:solidFill>
                <a:schemeClr val="tx1"/>
              </a:solidFill>
            </a:endParaRPr>
          </a:p>
          <a:p>
            <a:pPr algn="l"/>
            <a:endParaRPr lang="en-US" dirty="0" smtClean="0">
              <a:solidFill>
                <a:schemeClr val="tx1"/>
              </a:solidFill>
            </a:endParaRPr>
          </a:p>
          <a:p>
            <a:pPr algn="l"/>
            <a:endParaRPr lang="en-US" dirty="0" smtClean="0">
              <a:solidFill>
                <a:schemeClr val="tx1"/>
              </a:solidFill>
            </a:endParaRPr>
          </a:p>
          <a:p>
            <a:pPr algn="l"/>
            <a:endParaRPr lang="en-US" dirty="0" smtClean="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39363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Explained</a:t>
            </a:r>
            <a:endParaRPr lang="en-US" dirty="0"/>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152400" y="6368534"/>
            <a:ext cx="8815298" cy="369332"/>
          </a:xfrm>
          <a:prstGeom prst="rect">
            <a:avLst/>
          </a:prstGeom>
          <a:noFill/>
        </p:spPr>
        <p:txBody>
          <a:bodyPr wrap="none" rtlCol="0">
            <a:spAutoFit/>
          </a:bodyPr>
          <a:lstStyle/>
          <a:p>
            <a:r>
              <a:rPr lang="en-US" dirty="0"/>
              <a:t>See video at http://www.xtranormal.com/watch/13591289/universal-design-explained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49" y="1447800"/>
            <a:ext cx="8770993" cy="492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937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Accessibility: Proactive Steps</a:t>
            </a:r>
            <a:endParaRPr lang="en-US" dirty="0"/>
          </a:p>
        </p:txBody>
      </p:sp>
      <p:sp>
        <p:nvSpPr>
          <p:cNvPr id="5" name="Subtitle 4"/>
          <p:cNvSpPr>
            <a:spLocks noGrp="1"/>
          </p:cNvSpPr>
          <p:nvPr>
            <p:ph type="subTitle" idx="1"/>
          </p:nvPr>
        </p:nvSpPr>
        <p:spPr/>
        <p:txBody>
          <a:bodyPr/>
          <a:lstStyle/>
          <a:p>
            <a:r>
              <a:rPr lang="en-US" dirty="0" smtClean="0"/>
              <a:t>Janna </a:t>
            </a:r>
            <a:r>
              <a:rPr lang="en-US" dirty="0" err="1" smtClean="0"/>
              <a:t>Willnauer</a:t>
            </a:r>
            <a:endParaRPr lang="en-US" dirty="0"/>
          </a:p>
        </p:txBody>
      </p:sp>
    </p:spTree>
    <p:extLst>
      <p:ext uri="{BB962C8B-B14F-4D97-AF65-F5344CB8AC3E}">
        <p14:creationId xmlns:p14="http://schemas.microsoft.com/office/powerpoint/2010/main" val="1813261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Interpreted Video</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9936"/>
          <a:stretch/>
        </p:blipFill>
        <p:spPr bwMode="auto">
          <a:xfrm>
            <a:off x="479691" y="1382332"/>
            <a:ext cx="8207109" cy="5551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9255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Captioned Video</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 r="50000"/>
          <a:stretch/>
        </p:blipFill>
        <p:spPr bwMode="auto">
          <a:xfrm>
            <a:off x="762000" y="1371600"/>
            <a:ext cx="7827818"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5395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Accessibility and Online Learning</a:t>
            </a:r>
            <a:endParaRPr lang="en-US" dirty="0"/>
          </a:p>
        </p:txBody>
      </p:sp>
      <p:sp>
        <p:nvSpPr>
          <p:cNvPr id="5" name="Subtitle 4"/>
          <p:cNvSpPr>
            <a:spLocks noGrp="1"/>
          </p:cNvSpPr>
          <p:nvPr>
            <p:ph type="subTitle" idx="1"/>
          </p:nvPr>
        </p:nvSpPr>
        <p:spPr/>
        <p:txBody>
          <a:bodyPr/>
          <a:lstStyle/>
          <a:p>
            <a:r>
              <a:rPr lang="en-US" dirty="0" smtClean="0"/>
              <a:t>Robert Beach</a:t>
            </a:r>
            <a:endParaRPr lang="en-US" dirty="0"/>
          </a:p>
        </p:txBody>
      </p:sp>
    </p:spTree>
    <p:extLst>
      <p:ext uri="{BB962C8B-B14F-4D97-AF65-F5344CB8AC3E}">
        <p14:creationId xmlns:p14="http://schemas.microsoft.com/office/powerpoint/2010/main" val="374106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Whose Responsibility?</a:t>
            </a:r>
            <a:endParaRPr lang="en-US" dirty="0"/>
          </a:p>
        </p:txBody>
      </p:sp>
      <p:sp>
        <p:nvSpPr>
          <p:cNvPr id="3" name="Content Placeholder 2"/>
          <p:cNvSpPr>
            <a:spLocks noGrp="1"/>
          </p:cNvSpPr>
          <p:nvPr>
            <p:ph sz="half" idx="1"/>
          </p:nvPr>
        </p:nvSpPr>
        <p:spPr/>
        <p:txBody>
          <a:bodyPr/>
          <a:lstStyle/>
          <a:p>
            <a:r>
              <a:rPr lang="en-US" dirty="0" smtClean="0"/>
              <a:t>Two accessibility components: </a:t>
            </a:r>
            <a:r>
              <a:rPr lang="en-US" dirty="0"/>
              <a:t>the LMS </a:t>
            </a:r>
            <a:r>
              <a:rPr lang="en-US" dirty="0" smtClean="0"/>
              <a:t>&amp; the </a:t>
            </a:r>
            <a:r>
              <a:rPr lang="en-US" dirty="0"/>
              <a:t>course </a:t>
            </a:r>
            <a:r>
              <a:rPr lang="en-US" dirty="0" smtClean="0"/>
              <a:t>content.</a:t>
            </a:r>
          </a:p>
          <a:p>
            <a:r>
              <a:rPr lang="en-US" dirty="0" smtClean="0"/>
              <a:t>LMS accessibility: institutional responsibility.</a:t>
            </a:r>
          </a:p>
          <a:p>
            <a:r>
              <a:rPr lang="en-US" dirty="0" smtClean="0"/>
              <a:t>Course </a:t>
            </a:r>
            <a:r>
              <a:rPr lang="en-US" dirty="0"/>
              <a:t>content </a:t>
            </a:r>
            <a:r>
              <a:rPr lang="en-US" dirty="0" smtClean="0"/>
              <a:t>accessibility: faculty responsibility.</a:t>
            </a:r>
            <a:endParaRPr lang="en-US" dirty="0"/>
          </a:p>
        </p:txBody>
      </p:sp>
      <p:sp>
        <p:nvSpPr>
          <p:cNvPr id="4" name="Content Placeholder 3"/>
          <p:cNvSpPr>
            <a:spLocks noGrp="1"/>
          </p:cNvSpPr>
          <p:nvPr>
            <p:ph sz="half" idx="2"/>
          </p:nvPr>
        </p:nvSpPr>
        <p:spPr/>
        <p:txBody>
          <a:bodyPr/>
          <a:lstStyle/>
          <a:p>
            <a:r>
              <a:rPr lang="en-US" dirty="0" smtClean="0"/>
              <a:t>Make </a:t>
            </a:r>
            <a:r>
              <a:rPr lang="en-US" dirty="0"/>
              <a:t>course materials/content accessible from the start, not as a </a:t>
            </a:r>
            <a:r>
              <a:rPr lang="en-US" dirty="0" smtClean="0"/>
              <a:t>refit.</a:t>
            </a:r>
          </a:p>
          <a:p>
            <a:r>
              <a:rPr lang="en-US" dirty="0" smtClean="0"/>
              <a:t>Physical </a:t>
            </a:r>
            <a:r>
              <a:rPr lang="en-US" dirty="0"/>
              <a:t>accessibility </a:t>
            </a:r>
            <a:r>
              <a:rPr lang="en-US" dirty="0" smtClean="0"/>
              <a:t>has </a:t>
            </a:r>
            <a:r>
              <a:rPr lang="en-US" dirty="0"/>
              <a:t>become more common place, time </a:t>
            </a:r>
            <a:r>
              <a:rPr lang="en-US" dirty="0" smtClean="0"/>
              <a:t>now for electronic accessibility.</a:t>
            </a:r>
            <a:endParaRPr lang="en-US" dirty="0"/>
          </a:p>
        </p:txBody>
      </p:sp>
    </p:spTree>
    <p:extLst>
      <p:ext uri="{BB962C8B-B14F-4D97-AF65-F5344CB8AC3E}">
        <p14:creationId xmlns:p14="http://schemas.microsoft.com/office/powerpoint/2010/main" val="9497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Accessibility and Online Learning</a:t>
            </a:r>
            <a:endParaRPr lang="en-US" dirty="0"/>
          </a:p>
        </p:txBody>
      </p:sp>
      <p:sp>
        <p:nvSpPr>
          <p:cNvPr id="5" name="Subtitle 4"/>
          <p:cNvSpPr>
            <a:spLocks noGrp="1"/>
          </p:cNvSpPr>
          <p:nvPr>
            <p:ph type="subTitle" idx="1"/>
          </p:nvPr>
        </p:nvSpPr>
        <p:spPr/>
        <p:txBody>
          <a:bodyPr/>
          <a:lstStyle/>
          <a:p>
            <a:r>
              <a:rPr lang="en-US" dirty="0" smtClean="0"/>
              <a:t>Susan Stuart</a:t>
            </a:r>
            <a:endParaRPr lang="en-US" dirty="0"/>
          </a:p>
        </p:txBody>
      </p:sp>
    </p:spTree>
    <p:extLst>
      <p:ext uri="{BB962C8B-B14F-4D97-AF65-F5344CB8AC3E}">
        <p14:creationId xmlns:p14="http://schemas.microsoft.com/office/powerpoint/2010/main" val="3607115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Institutional buy-in and policymaking</a:t>
            </a:r>
          </a:p>
          <a:p>
            <a:r>
              <a:rPr lang="en-US" dirty="0" smtClean="0"/>
              <a:t>Instructor resistance and access</a:t>
            </a:r>
          </a:p>
          <a:p>
            <a:r>
              <a:rPr lang="en-US" dirty="0" smtClean="0"/>
              <a:t>Student awareness and access</a:t>
            </a:r>
          </a:p>
          <a:p>
            <a:r>
              <a:rPr lang="en-US" i="0" dirty="0" smtClean="0"/>
              <a:t>Technical</a:t>
            </a:r>
            <a:r>
              <a:rPr lang="en-US" dirty="0" smtClean="0"/>
              <a:t> Support</a:t>
            </a:r>
          </a:p>
          <a:p>
            <a:r>
              <a:rPr lang="en-US" dirty="0" smtClean="0"/>
              <a:t>Academic Support</a:t>
            </a:r>
          </a:p>
          <a:p>
            <a:r>
              <a:rPr lang="en-US" dirty="0"/>
              <a:t>Purchasing</a:t>
            </a:r>
          </a:p>
          <a:p>
            <a:endParaRPr lang="en-US" dirty="0"/>
          </a:p>
        </p:txBody>
      </p:sp>
    </p:spTree>
    <p:extLst>
      <p:ext uri="{BB962C8B-B14F-4D97-AF65-F5344CB8AC3E}">
        <p14:creationId xmlns:p14="http://schemas.microsoft.com/office/powerpoint/2010/main" val="3421345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Change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Realize that there are at a minimum 5 legal mandates to providing accessible online learning!</a:t>
            </a:r>
          </a:p>
          <a:p>
            <a:r>
              <a:rPr lang="en-US" dirty="0" smtClean="0"/>
              <a:t>Recognize the value of digital media which offers flexibility</a:t>
            </a:r>
          </a:p>
          <a:p>
            <a:pPr lvl="1"/>
            <a:r>
              <a:rPr lang="en-US" dirty="0" smtClean="0"/>
              <a:t>Definitions, hints, how to guides can be built in</a:t>
            </a:r>
          </a:p>
          <a:p>
            <a:pPr lvl="1"/>
            <a:r>
              <a:rPr lang="en-US" dirty="0" smtClean="0"/>
              <a:t>Scaffolding can be embedded to support learners</a:t>
            </a:r>
          </a:p>
          <a:p>
            <a:pPr lvl="1"/>
            <a:r>
              <a:rPr lang="en-US" dirty="0" smtClean="0"/>
              <a:t>Engagement and interactivity provides choice</a:t>
            </a:r>
          </a:p>
          <a:p>
            <a:r>
              <a:rPr lang="en-US" dirty="0" smtClean="0"/>
              <a:t>Top down change strategies are necessary to define mission</a:t>
            </a:r>
          </a:p>
          <a:p>
            <a:r>
              <a:rPr lang="en-US" dirty="0" smtClean="0"/>
              <a:t>Recognize that this requires change and change is HARD!!!!</a:t>
            </a:r>
            <a:endParaRPr lang="en-US" dirty="0"/>
          </a:p>
          <a:p>
            <a:r>
              <a:rPr lang="en-US" dirty="0" smtClean="0"/>
              <a:t>Plan for training and support change</a:t>
            </a:r>
          </a:p>
        </p:txBody>
      </p:sp>
    </p:spTree>
    <p:extLst>
      <p:ext uri="{BB962C8B-B14F-4D97-AF65-F5344CB8AC3E}">
        <p14:creationId xmlns:p14="http://schemas.microsoft.com/office/powerpoint/2010/main" val="745073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Administrators Can Do</a:t>
            </a:r>
            <a:endParaRPr lang="en-US" dirty="0"/>
          </a:p>
        </p:txBody>
      </p:sp>
      <p:sp>
        <p:nvSpPr>
          <p:cNvPr id="3" name="Content Placeholder 2"/>
          <p:cNvSpPr>
            <a:spLocks noGrp="1"/>
          </p:cNvSpPr>
          <p:nvPr>
            <p:ph idx="1"/>
          </p:nvPr>
        </p:nvSpPr>
        <p:spPr/>
        <p:txBody>
          <a:bodyPr>
            <a:normAutofit/>
          </a:bodyPr>
          <a:lstStyle/>
          <a:p>
            <a:r>
              <a:rPr lang="en-US" dirty="0" smtClean="0"/>
              <a:t>Challenge early adopters to advance technology initiatives to explicitly  include diverse learners</a:t>
            </a:r>
          </a:p>
          <a:p>
            <a:r>
              <a:rPr lang="en-US" dirty="0" smtClean="0"/>
              <a:t>Encourage initiatives on the learning side of teaching </a:t>
            </a:r>
          </a:p>
          <a:p>
            <a:r>
              <a:rPr lang="en-US" dirty="0" smtClean="0"/>
              <a:t>Recognize that not all technology purchases are equal</a:t>
            </a:r>
          </a:p>
          <a:p>
            <a:r>
              <a:rPr lang="en-US" dirty="0" smtClean="0"/>
              <a:t>Encourage faculty to provide readings in multiple formats</a:t>
            </a:r>
          </a:p>
          <a:p>
            <a:r>
              <a:rPr lang="en-US" dirty="0" smtClean="0"/>
              <a:t>Become part of teams making software decisions</a:t>
            </a:r>
            <a:endParaRPr lang="en-US" dirty="0"/>
          </a:p>
        </p:txBody>
      </p:sp>
    </p:spTree>
    <p:extLst>
      <p:ext uri="{BB962C8B-B14F-4D97-AF65-F5344CB8AC3E}">
        <p14:creationId xmlns:p14="http://schemas.microsoft.com/office/powerpoint/2010/main" val="3200638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and Planning </a:t>
            </a:r>
            <a:endParaRPr lang="en-US" dirty="0"/>
          </a:p>
        </p:txBody>
      </p:sp>
      <p:sp>
        <p:nvSpPr>
          <p:cNvPr id="3" name="Content Placeholder 2"/>
          <p:cNvSpPr>
            <a:spLocks noGrp="1"/>
          </p:cNvSpPr>
          <p:nvPr>
            <p:ph idx="1"/>
          </p:nvPr>
        </p:nvSpPr>
        <p:spPr/>
        <p:txBody>
          <a:bodyPr>
            <a:normAutofit/>
          </a:bodyPr>
          <a:lstStyle/>
          <a:p>
            <a:r>
              <a:rPr lang="en-US" dirty="0" smtClean="0"/>
              <a:t>Realize that bottom </a:t>
            </a:r>
            <a:r>
              <a:rPr lang="en-US" dirty="0"/>
              <a:t>up change strategies are also necessary</a:t>
            </a:r>
          </a:p>
          <a:p>
            <a:r>
              <a:rPr lang="en-US" dirty="0" smtClean="0"/>
              <a:t>Devote resources to technology that supports the diverse learner inside and outside the classroom.</a:t>
            </a:r>
          </a:p>
          <a:p>
            <a:r>
              <a:rPr lang="en-US" dirty="0" smtClean="0"/>
              <a:t>Consider course improvement mini-grants and incentives</a:t>
            </a:r>
          </a:p>
          <a:p>
            <a:r>
              <a:rPr lang="en-US" dirty="0" smtClean="0"/>
              <a:t>Have instructors collect evidence about how instructional innovation affects student learning and share with colleagues</a:t>
            </a:r>
            <a:endParaRPr lang="en-US" dirty="0"/>
          </a:p>
        </p:txBody>
      </p:sp>
    </p:spTree>
    <p:extLst>
      <p:ext uri="{BB962C8B-B14F-4D97-AF65-F5344CB8AC3E}">
        <p14:creationId xmlns:p14="http://schemas.microsoft.com/office/powerpoint/2010/main" val="27810699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PP_STRAN_TXT_Airport_Landing">
  <a:themeElements>
    <a:clrScheme name="">
      <a:dk1>
        <a:srgbClr val="000000"/>
      </a:dk1>
      <a:lt1>
        <a:srgbClr val="DDDDDD"/>
      </a:lt1>
      <a:dk2>
        <a:srgbClr val="000000"/>
      </a:dk2>
      <a:lt2>
        <a:srgbClr val="FFFFFF"/>
      </a:lt2>
      <a:accent1>
        <a:srgbClr val="BBE0E3"/>
      </a:accent1>
      <a:accent2>
        <a:srgbClr val="3366CC"/>
      </a:accent2>
      <a:accent3>
        <a:srgbClr val="EBEBEB"/>
      </a:accent3>
      <a:accent4>
        <a:srgbClr val="000000"/>
      </a:accent4>
      <a:accent5>
        <a:srgbClr val="DAEDEF"/>
      </a:accent5>
      <a:accent6>
        <a:srgbClr val="2D5CB9"/>
      </a:accent6>
      <a:hlink>
        <a:srgbClr val="009999"/>
      </a:hlink>
      <a:folHlink>
        <a:srgbClr val="99CC00"/>
      </a:folHlink>
    </a:clrScheme>
    <a:fontScheme name="PPP_STRAN_TXT_Airport_L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TRAN_TXT_Airport_Lan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TRAN_TXT_Airport_Land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TRAN_TXT_Airport_Land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TRAN_TXT_Airport_Land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TRAN_TXT_Airport_Land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TRAN_TXT_Airport_Land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TRAN_TXT_Airport_Land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TRAN_TXT_Airport_Land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TRAN_TXT_Airport_Land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TRAN_TXT_Airport_Land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TRAN_TXT_Airport_Land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TRAN_TXT_Airport_Land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TRAN_TXT_Airport_Landing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TRAN_TXT_Airport_Landing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TRAN_TXT_Airport_Landing 15">
        <a:dk1>
          <a:srgbClr val="808080"/>
        </a:dk1>
        <a:lt1>
          <a:srgbClr val="FFFFFF"/>
        </a:lt1>
        <a:dk2>
          <a:srgbClr val="DDDDDD"/>
        </a:dk2>
        <a:lt2>
          <a:srgbClr val="3366CC"/>
        </a:lt2>
        <a:accent1>
          <a:srgbClr val="BBE0E3"/>
        </a:accent1>
        <a:accent2>
          <a:srgbClr val="3366CC"/>
        </a:accent2>
        <a:accent3>
          <a:srgbClr val="EBEBEB"/>
        </a:accent3>
        <a:accent4>
          <a:srgbClr val="DADADA"/>
        </a:accent4>
        <a:accent5>
          <a:srgbClr val="DAEDEF"/>
        </a:accent5>
        <a:accent6>
          <a:srgbClr val="2D5CB9"/>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PP_STRAN_TXT_Airport_Landing 16">
        <a:dk1>
          <a:srgbClr val="808080"/>
        </a:dk1>
        <a:lt1>
          <a:srgbClr val="FFFFFF"/>
        </a:lt1>
        <a:dk2>
          <a:srgbClr val="DDDDDD"/>
        </a:dk2>
        <a:lt2>
          <a:srgbClr val="000000"/>
        </a:lt2>
        <a:accent1>
          <a:srgbClr val="BBE0E3"/>
        </a:accent1>
        <a:accent2>
          <a:srgbClr val="3366CC"/>
        </a:accent2>
        <a:accent3>
          <a:srgbClr val="EBEBEB"/>
        </a:accent3>
        <a:accent4>
          <a:srgbClr val="DADADA"/>
        </a:accent4>
        <a:accent5>
          <a:srgbClr val="DAEDEF"/>
        </a:accent5>
        <a:accent6>
          <a:srgbClr val="2D5CB9"/>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PPP_SARCH_TXT_Drawing_Tools</Template>
  <TotalTime>1080</TotalTime>
  <Words>1008</Words>
  <Application>Microsoft Office PowerPoint</Application>
  <PresentationFormat>On-screen Show (4:3)</PresentationFormat>
  <Paragraphs>151</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PPP_STRAN_TXT_Airport_Landing</vt:lpstr>
      <vt:lpstr>Assistive Technology &amp; Universal Design </vt:lpstr>
      <vt:lpstr>UDL Explained</vt:lpstr>
      <vt:lpstr>Accessibility and Online Learning</vt:lpstr>
      <vt:lpstr>Accessibility: Whose Responsibility?</vt:lpstr>
      <vt:lpstr>Accessibility and Online Learning</vt:lpstr>
      <vt:lpstr>Issues</vt:lpstr>
      <vt:lpstr>Institutional Change</vt:lpstr>
      <vt:lpstr>What Administrators Can Do</vt:lpstr>
      <vt:lpstr>Leadership and Planning </vt:lpstr>
      <vt:lpstr>Support Services</vt:lpstr>
      <vt:lpstr>About the LMS</vt:lpstr>
      <vt:lpstr>Good Resources</vt:lpstr>
      <vt:lpstr>Accessibility: Tools of the Trade</vt:lpstr>
      <vt:lpstr>Working with What You Have </vt:lpstr>
      <vt:lpstr>Vision Products </vt:lpstr>
      <vt:lpstr>Blindness Products </vt:lpstr>
      <vt:lpstr>Mobility Products </vt:lpstr>
      <vt:lpstr>Literacy Products  </vt:lpstr>
      <vt:lpstr>Website Links </vt:lpstr>
      <vt:lpstr>Accessibility: Proactive Steps</vt:lpstr>
      <vt:lpstr>Interpreted Video</vt:lpstr>
      <vt:lpstr>Captioned Video</vt:lpstr>
    </vt:vector>
  </TitlesOfParts>
  <Company>Metropolitan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What You Have</dc:title>
  <dc:creator>ACNUS</dc:creator>
  <cp:lastModifiedBy>Jonathan</cp:lastModifiedBy>
  <cp:revision>23</cp:revision>
  <dcterms:created xsi:type="dcterms:W3CDTF">2012-07-17T13:39:25Z</dcterms:created>
  <dcterms:modified xsi:type="dcterms:W3CDTF">2012-08-14T12:57:15Z</dcterms:modified>
</cp:coreProperties>
</file>